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omments/comment1.xml" ContentType="application/vnd.openxmlformats-officedocument.presentationml.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sldIdLst>
    <p:sldId id="304" r:id="rId5"/>
    <p:sldId id="314" r:id="rId6"/>
    <p:sldId id="308" r:id="rId7"/>
    <p:sldId id="310" r:id="rId8"/>
    <p:sldId id="258" r:id="rId9"/>
    <p:sldId id="318" r:id="rId10"/>
    <p:sldId id="303" r:id="rId11"/>
    <p:sldId id="301" r:id="rId12"/>
    <p:sldId id="300" r:id="rId13"/>
    <p:sldId id="275" r:id="rId14"/>
    <p:sldId id="30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 id="5" name="ben dadon" initials="bd" lastIdx="1" clrIdx="4">
    <p:extLst>
      <p:ext uri="{19B8F6BF-5375-455C-9EA6-DF929625EA0E}">
        <p15:presenceInfo xmlns:p15="http://schemas.microsoft.com/office/powerpoint/2012/main" userId="90e96d40a79c15c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750" autoAdjust="0"/>
  </p:normalViewPr>
  <p:slideViewPr>
    <p:cSldViewPr snapToGrid="0">
      <p:cViewPr varScale="1">
        <p:scale>
          <a:sx n="72" d="100"/>
          <a:sy n="72" d="100"/>
        </p:scale>
        <p:origin x="660" y="66"/>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024548555467023"/>
          <c:y val="0.10850543025535798"/>
          <c:w val="0.7195090288906596"/>
          <c:h val="0.80107337786517707"/>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2-771A-4594-82A0-C89B5BF823AD}"/>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3-771A-4594-82A0-C89B5BF823AD}"/>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4-771A-4594-82A0-C89B5BF823AD}"/>
              </c:ext>
            </c:extLst>
          </c:dPt>
          <c:dPt>
            <c:idx val="3"/>
            <c:bubble3D val="0"/>
            <c:spPr>
              <a:solidFill>
                <a:schemeClr val="accent4"/>
              </a:solidFill>
              <a:ln w="19050">
                <a:solidFill>
                  <a:schemeClr val="accent4"/>
                </a:solidFill>
              </a:ln>
              <a:effectLst/>
            </c:spPr>
            <c:extLst>
              <c:ext xmlns:c16="http://schemas.microsoft.com/office/drawing/2014/chart" uri="{C3380CC4-5D6E-409C-BE32-E72D297353CC}">
                <c16:uniqueId val="{00000005-771A-4594-82A0-C89B5BF823A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1</c:v>
                </c:pt>
                <c:pt idx="1">
                  <c:v>0</c:v>
                </c:pt>
                <c:pt idx="2">
                  <c:v>0</c:v>
                </c:pt>
                <c:pt idx="3">
                  <c:v>1.2</c:v>
                </c:pt>
              </c:numCache>
            </c:numRef>
          </c:val>
          <c:extLst>
            <c:ext xmlns:c16="http://schemas.microsoft.com/office/drawing/2014/chart" uri="{C3380CC4-5D6E-409C-BE32-E72D297353CC}">
              <c16:uniqueId val="{00000000-771A-4594-82A0-C89B5BF823A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3-21C3-4779-B61E-0C2A0834FDDD}"/>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4-21C3-4779-B61E-0C2A0834FDDD}"/>
              </c:ext>
            </c:extLst>
          </c:dPt>
          <c:dPt>
            <c:idx val="2"/>
            <c:bubble3D val="0"/>
            <c:spPr>
              <a:solidFill>
                <a:schemeClr val="accent4"/>
              </a:solidFill>
              <a:ln w="19050">
                <a:solidFill>
                  <a:schemeClr val="accent4"/>
                </a:solidFill>
              </a:ln>
              <a:effectLst/>
            </c:spPr>
            <c:extLst>
              <c:ext xmlns:c16="http://schemas.microsoft.com/office/drawing/2014/chart" uri="{C3380CC4-5D6E-409C-BE32-E72D297353CC}">
                <c16:uniqueId val="{00000005-21C3-4779-B61E-0C2A0834FDDD}"/>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2-21C3-4779-B61E-0C2A0834FDD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0</c:v>
                </c:pt>
                <c:pt idx="1">
                  <c:v>0</c:v>
                </c:pt>
                <c:pt idx="2">
                  <c:v>1</c:v>
                </c:pt>
                <c:pt idx="3">
                  <c:v>1</c:v>
                </c:pt>
              </c:numCache>
            </c:numRef>
          </c:val>
          <c:extLst>
            <c:ext xmlns:c16="http://schemas.microsoft.com/office/drawing/2014/chart" uri="{C3380CC4-5D6E-409C-BE32-E72D297353CC}">
              <c16:uniqueId val="{00000000-21C3-4779-B61E-0C2A0834FDD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4-752D-4CDD-9674-82BA09E56419}"/>
              </c:ext>
            </c:extLst>
          </c:dPt>
          <c:dPt>
            <c:idx val="1"/>
            <c:bubble3D val="0"/>
            <c:spPr>
              <a:solidFill>
                <a:schemeClr val="accent4"/>
              </a:solidFill>
              <a:ln w="19050">
                <a:solidFill>
                  <a:schemeClr val="accent4"/>
                </a:solidFill>
              </a:ln>
              <a:effectLst/>
            </c:spPr>
            <c:extLst>
              <c:ext xmlns:c16="http://schemas.microsoft.com/office/drawing/2014/chart" uri="{C3380CC4-5D6E-409C-BE32-E72D297353CC}">
                <c16:uniqueId val="{00000005-752D-4CDD-9674-82BA09E56419}"/>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2-752D-4CDD-9674-82BA09E56419}"/>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3-752D-4CDD-9674-82BA09E5641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0</c:v>
                </c:pt>
                <c:pt idx="1">
                  <c:v>1.2</c:v>
                </c:pt>
                <c:pt idx="2">
                  <c:v>1</c:v>
                </c:pt>
                <c:pt idx="3">
                  <c:v>0</c:v>
                </c:pt>
              </c:numCache>
            </c:numRef>
          </c:val>
          <c:extLst>
            <c:ext xmlns:c16="http://schemas.microsoft.com/office/drawing/2014/chart" uri="{C3380CC4-5D6E-409C-BE32-E72D297353CC}">
              <c16:uniqueId val="{00000000-752D-4CDD-9674-82BA09E56419}"/>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024548555467023"/>
          <c:y val="0.10850543025535798"/>
          <c:w val="0.7195090288906596"/>
          <c:h val="0.80107337786517707"/>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1-A9D3-4770-9F59-532705F997E3}"/>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3-A9D3-4770-9F59-532705F997E3}"/>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5-A9D3-4770-9F59-532705F997E3}"/>
              </c:ext>
            </c:extLst>
          </c:dPt>
          <c:dPt>
            <c:idx val="3"/>
            <c:bubble3D val="0"/>
            <c:spPr>
              <a:solidFill>
                <a:schemeClr val="accent4"/>
              </a:solidFill>
              <a:ln w="19050">
                <a:solidFill>
                  <a:schemeClr val="accent4"/>
                </a:solidFill>
              </a:ln>
              <a:effectLst/>
            </c:spPr>
            <c:extLst>
              <c:ext xmlns:c16="http://schemas.microsoft.com/office/drawing/2014/chart" uri="{C3380CC4-5D6E-409C-BE32-E72D297353CC}">
                <c16:uniqueId val="{00000007-A9D3-4770-9F59-532705F997E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1</c:v>
                </c:pt>
                <c:pt idx="1">
                  <c:v>0</c:v>
                </c:pt>
                <c:pt idx="2">
                  <c:v>0</c:v>
                </c:pt>
                <c:pt idx="3">
                  <c:v>1.2</c:v>
                </c:pt>
              </c:numCache>
            </c:numRef>
          </c:val>
          <c:extLst>
            <c:ext xmlns:c16="http://schemas.microsoft.com/office/drawing/2014/chart" uri="{C3380CC4-5D6E-409C-BE32-E72D297353CC}">
              <c16:uniqueId val="{00000008-A9D3-4770-9F59-532705F997E3}"/>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5" dt="2022-11-10T21:40:26.919" idx="1">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11/22/2022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3278755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5.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3.png"/><Relationship Id="rId5" Type="http://schemas.microsoft.com/office/2007/relationships/media" Target="../media/media3.mp4"/><Relationship Id="rId15" Type="http://schemas.openxmlformats.org/officeDocument/2006/relationships/image" Target="../media/image7.png"/><Relationship Id="rId10" Type="http://schemas.openxmlformats.org/officeDocument/2006/relationships/image" Target="../media/image2.jpeg"/><Relationship Id="rId4" Type="http://schemas.openxmlformats.org/officeDocument/2006/relationships/video" Target="../media/media2.mp4"/><Relationship Id="rId9" Type="http://schemas.openxmlformats.org/officeDocument/2006/relationships/slideLayout" Target="../slideLayouts/slideLayout6.xml"/><Relationship Id="rId1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9.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8.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9.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chart" Target="../charts/chart2.xml"/><Relationship Id="rId7" Type="http://schemas.openxmlformats.org/officeDocument/2006/relationships/chart" Target="../charts/chart4.xml"/><Relationship Id="rId2" Type="http://schemas.openxmlformats.org/officeDocument/2006/relationships/chart" Target="../charts/chart1.xml"/><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998736" y="2176145"/>
            <a:ext cx="4005735" cy="1547583"/>
          </a:xfrm>
        </p:spPr>
        <p:txBody>
          <a:bodyPr>
            <a:normAutofit/>
          </a:bodyPr>
          <a:lstStyle/>
          <a:p>
            <a:r>
              <a:rPr lang="en-US" sz="3600" dirty="0"/>
              <a:t>Str</a:t>
            </a:r>
            <a:br>
              <a:rPr lang="en-US" sz="3200" dirty="0"/>
            </a:br>
            <a:r>
              <a:rPr lang="en-US" sz="2400" dirty="0"/>
              <a:t>MOBILE PROJECT</a:t>
            </a:r>
            <a:endParaRPr lang="en-US" sz="3200" dirty="0"/>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7088455" y="3723728"/>
            <a:ext cx="4379976" cy="613370"/>
          </a:xfrm>
        </p:spPr>
        <p:txBody>
          <a:bodyPr>
            <a:normAutofit/>
          </a:bodyPr>
          <a:lstStyle/>
          <a:p>
            <a:r>
              <a:rPr lang="en-US" dirty="0"/>
              <a:t>Adolpho Liberman</a:t>
            </a:r>
          </a:p>
        </p:txBody>
      </p:sp>
      <p:pic>
        <p:nvPicPr>
          <p:cNvPr id="3" name="Picture 2">
            <a:extLst>
              <a:ext uri="{FF2B5EF4-FFF2-40B4-BE49-F238E27FC236}">
                <a16:creationId xmlns:a16="http://schemas.microsoft.com/office/drawing/2014/main" id="{3D82474C-E0AD-DAF0-8128-5B94DD1AA62A}"/>
              </a:ext>
            </a:extLst>
          </p:cNvPr>
          <p:cNvPicPr>
            <a:picLocks noChangeAspect="1"/>
          </p:cNvPicPr>
          <p:nvPr/>
        </p:nvPicPr>
        <p:blipFill>
          <a:blip r:embed="rId2"/>
          <a:stretch>
            <a:fillRect/>
          </a:stretch>
        </p:blipFill>
        <p:spPr>
          <a:xfrm>
            <a:off x="7088455" y="1703980"/>
            <a:ext cx="3077818" cy="944331"/>
          </a:xfrm>
          <a:prstGeom prst="rect">
            <a:avLst/>
          </a:prstGeom>
        </p:spPr>
      </p:pic>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096000" y="599090"/>
            <a:ext cx="5888606" cy="1325563"/>
          </a:xfrm>
        </p:spPr>
        <p:txBody>
          <a:bodyPr>
            <a:normAutofit/>
          </a:bodyPr>
          <a:lstStyle/>
          <a:p>
            <a:r>
              <a:rPr lang="en-US" sz="3200" i="0" dirty="0">
                <a:solidFill>
                  <a:srgbClr val="000000"/>
                </a:solidFill>
                <a:effectLst/>
                <a:latin typeface="Roboto" panose="02000000000000000000" pitchFamily="2" charset="0"/>
              </a:rPr>
              <a:t>conclusions and recommendations</a:t>
            </a:r>
            <a:endParaRPr lang="en-US" sz="3200" dirty="0"/>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
        <p:nvSpPr>
          <p:cNvPr id="5" name="מציין מיקום טקסט 4">
            <a:extLst>
              <a:ext uri="{FF2B5EF4-FFF2-40B4-BE49-F238E27FC236}">
                <a16:creationId xmlns:a16="http://schemas.microsoft.com/office/drawing/2014/main" id="{226964BF-937B-F763-715A-6C0848611078}"/>
              </a:ext>
            </a:extLst>
          </p:cNvPr>
          <p:cNvSpPr>
            <a:spLocks noGrp="1"/>
          </p:cNvSpPr>
          <p:nvPr>
            <p:ph type="body" sz="quarter" idx="13"/>
          </p:nvPr>
        </p:nvSpPr>
        <p:spPr>
          <a:xfrm>
            <a:off x="6096000" y="1924653"/>
            <a:ext cx="5088834" cy="4292312"/>
          </a:xfrm>
        </p:spPr>
        <p:txBody>
          <a:bodyPr>
            <a:normAutofit/>
          </a:bodyPr>
          <a:lstStyle/>
          <a:p>
            <a:r>
              <a:rPr lang="en-US" sz="1600" dirty="0"/>
              <a:t>The application is well built but from our opinion there’s too many bugs, we’ve got almost equal between the bugs and pass, how is it even possible that application with credit card pay will go up on air with 50% bugs?? we would expect such an application to have a condition of going live at least 70% and not 50%. Many of the bugs are critical to the credibility and trust with the customer, when the customer does not trust in the application because of the severity of the bugs. we recommend that the company resolve the detected bugs as soon as possible.</a:t>
            </a:r>
          </a:p>
          <a:p>
            <a:endParaRPr lang="en-US" sz="1200" dirty="0"/>
          </a:p>
          <a:p>
            <a:endParaRPr lang="en-US" sz="1200" dirty="0"/>
          </a:p>
        </p:txBody>
      </p:sp>
    </p:spTree>
    <p:extLst>
      <p:ext uri="{BB962C8B-B14F-4D97-AF65-F5344CB8AC3E}">
        <p14:creationId xmlns:p14="http://schemas.microsoft.com/office/powerpoint/2010/main" val="920173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normAutofit/>
          </a:bodyPr>
          <a:lstStyle/>
          <a:p>
            <a:r>
              <a:rPr lang="en-US" dirty="0"/>
              <a:t>THANK YOU </a:t>
            </a:r>
            <a:r>
              <a:rPr lang="en-US" i="0" dirty="0">
                <a:solidFill>
                  <a:srgbClr val="000000"/>
                </a:solidFill>
                <a:effectLst/>
                <a:latin typeface="Roboto" panose="02000000000000000000" pitchFamily="2" charset="0"/>
              </a:rPr>
              <a:t>FOR YOUR ATTENTION</a:t>
            </a:r>
            <a:r>
              <a:rPr lang="en-US" dirty="0"/>
              <a:t> </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a:lstStyle/>
          <a:p>
            <a:r>
              <a:rPr lang="en-US" dirty="0"/>
              <a:t>Adolpho Liberman</a:t>
            </a:r>
          </a:p>
        </p:txBody>
      </p:sp>
      <p:sp>
        <p:nvSpPr>
          <p:cNvPr id="4" name="Date Placeholder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2135673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1289304"/>
            <a:ext cx="4356652" cy="1325563"/>
          </a:xfrm>
        </p:spPr>
        <p:txBody>
          <a:bodyPr>
            <a:normAutofit/>
          </a:bodyPr>
          <a:lstStyle/>
          <a:p>
            <a:r>
              <a:rPr lang="en-ZA" dirty="0"/>
              <a:t>ABOUT the app</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2816352"/>
            <a:ext cx="4114800" cy="2779776"/>
          </a:xfrm>
        </p:spPr>
        <p:txBody>
          <a:bodyPr vert="horz" lIns="91440" tIns="45720" rIns="91440" bIns="45720" rtlCol="0" anchor="t">
            <a:normAutofit/>
          </a:bodyPr>
          <a:lstStyle/>
          <a:p>
            <a:r>
              <a:rPr lang="en-US" sz="1600" b="0" i="0" dirty="0">
                <a:solidFill>
                  <a:srgbClr val="000000"/>
                </a:solidFill>
                <a:effectLst/>
                <a:latin typeface="Avenir Next LT Pro Light (Body)"/>
              </a:rPr>
              <a:t>Anaerobic Plus is a professional sports clothing and footwear store, website and app. On the site/ app you will find big brands. In addition, they want to open your mind and introduce you to high-quality service and special brands.</a:t>
            </a:r>
            <a:endParaRPr lang="en-US" sz="1600" dirty="0">
              <a:latin typeface="Avenir Next LT Pro Light (Body)"/>
            </a:endParaRP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62099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sz="3200" i="0" dirty="0">
                <a:solidFill>
                  <a:srgbClr val="000000"/>
                </a:solidFill>
                <a:effectLst/>
                <a:latin typeface="Roboto" panose="02000000000000000000" pitchFamily="2" charset="0"/>
              </a:rPr>
              <a:t>types of tests performed on the app</a:t>
            </a:r>
            <a:endParaRPr lang="en-US" sz="3200" dirty="0"/>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1392604" y="1800548"/>
            <a:ext cx="3657600" cy="365760"/>
          </a:xfrm>
        </p:spPr>
        <p:txBody>
          <a:bodyPr>
            <a:noAutofit/>
          </a:bodyPr>
          <a:lstStyle/>
          <a:p>
            <a:r>
              <a:rPr lang="en-US" dirty="0"/>
              <a:t>USABILITY</a:t>
            </a:r>
          </a:p>
        </p:txBody>
      </p:sp>
      <p:sp>
        <p:nvSpPr>
          <p:cNvPr id="17" name="Text Placeholder 16">
            <a:extLst>
              <a:ext uri="{FF2B5EF4-FFF2-40B4-BE49-F238E27FC236}">
                <a16:creationId xmlns:a16="http://schemas.microsoft.com/office/drawing/2014/main" id="{42B0A734-B5BB-42C2-946F-EC7ABE90A23A}"/>
              </a:ext>
            </a:extLst>
          </p:cNvPr>
          <p:cNvSpPr>
            <a:spLocks noGrp="1"/>
          </p:cNvSpPr>
          <p:nvPr>
            <p:ph type="body" sz="quarter" idx="16"/>
          </p:nvPr>
        </p:nvSpPr>
        <p:spPr>
          <a:xfrm>
            <a:off x="1381540" y="2314461"/>
            <a:ext cx="3657600" cy="365760"/>
          </a:xfrm>
        </p:spPr>
        <p:txBody>
          <a:bodyPr>
            <a:noAutofit/>
          </a:bodyPr>
          <a:lstStyle/>
          <a:p>
            <a:r>
              <a:rPr lang="en-US" dirty="0"/>
              <a:t>FUNCTIONALITY</a:t>
            </a:r>
          </a:p>
        </p:txBody>
      </p:sp>
      <p:sp>
        <p:nvSpPr>
          <p:cNvPr id="43" name="Text Placeholder 42">
            <a:extLst>
              <a:ext uri="{FF2B5EF4-FFF2-40B4-BE49-F238E27FC236}">
                <a16:creationId xmlns:a16="http://schemas.microsoft.com/office/drawing/2014/main" id="{543672B4-28D9-4792-A8C2-BB242D3770EB}"/>
              </a:ext>
            </a:extLst>
          </p:cNvPr>
          <p:cNvSpPr>
            <a:spLocks noGrp="1"/>
          </p:cNvSpPr>
          <p:nvPr>
            <p:ph type="body" sz="quarter" idx="22"/>
          </p:nvPr>
        </p:nvSpPr>
        <p:spPr>
          <a:xfrm>
            <a:off x="1392604" y="2808981"/>
            <a:ext cx="3657600" cy="365760"/>
          </a:xfrm>
        </p:spPr>
        <p:txBody>
          <a:bodyPr>
            <a:noAutofit/>
          </a:bodyPr>
          <a:lstStyle/>
          <a:p>
            <a:r>
              <a:rPr lang="en-US" dirty="0"/>
              <a:t>COMPATIBILITY</a:t>
            </a:r>
          </a:p>
        </p:txBody>
      </p:sp>
      <p:sp>
        <p:nvSpPr>
          <p:cNvPr id="19" name="Text Placeholder 18">
            <a:extLst>
              <a:ext uri="{FF2B5EF4-FFF2-40B4-BE49-F238E27FC236}">
                <a16:creationId xmlns:a16="http://schemas.microsoft.com/office/drawing/2014/main" id="{4B8BE8D6-18EB-4262-B841-22EEAC0B54F3}"/>
              </a:ext>
            </a:extLst>
          </p:cNvPr>
          <p:cNvSpPr>
            <a:spLocks noGrp="1"/>
          </p:cNvSpPr>
          <p:nvPr>
            <p:ph type="body" sz="quarter" idx="18"/>
          </p:nvPr>
        </p:nvSpPr>
        <p:spPr>
          <a:xfrm>
            <a:off x="1392604" y="3844515"/>
            <a:ext cx="3657600" cy="365760"/>
          </a:xfrm>
        </p:spPr>
        <p:txBody>
          <a:bodyPr>
            <a:noAutofit/>
          </a:bodyPr>
          <a:lstStyle/>
          <a:p>
            <a:r>
              <a:rPr lang="en-US" dirty="0"/>
              <a:t>GUI</a:t>
            </a:r>
          </a:p>
        </p:txBody>
      </p:sp>
      <p:sp>
        <p:nvSpPr>
          <p:cNvPr id="21" name="Text Placeholder 20">
            <a:extLst>
              <a:ext uri="{FF2B5EF4-FFF2-40B4-BE49-F238E27FC236}">
                <a16:creationId xmlns:a16="http://schemas.microsoft.com/office/drawing/2014/main" id="{09DC85FC-A5F4-4451-8D72-37B64A3F5EA0}"/>
              </a:ext>
            </a:extLst>
          </p:cNvPr>
          <p:cNvSpPr>
            <a:spLocks noGrp="1"/>
          </p:cNvSpPr>
          <p:nvPr>
            <p:ph type="body" sz="quarter" idx="20"/>
          </p:nvPr>
        </p:nvSpPr>
        <p:spPr>
          <a:xfrm>
            <a:off x="1392604" y="3332377"/>
            <a:ext cx="3657600" cy="365760"/>
          </a:xfrm>
        </p:spPr>
        <p:txBody>
          <a:bodyPr>
            <a:noAutofit/>
          </a:bodyPr>
          <a:lstStyle/>
          <a:p>
            <a:r>
              <a:rPr lang="en-US" dirty="0"/>
              <a:t>ACCESSIBILITY</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
        <p:nvSpPr>
          <p:cNvPr id="6" name="Text Placeholder 18">
            <a:extLst>
              <a:ext uri="{FF2B5EF4-FFF2-40B4-BE49-F238E27FC236}">
                <a16:creationId xmlns:a16="http://schemas.microsoft.com/office/drawing/2014/main" id="{08DE9A06-7DF5-A9CD-A6F9-0C2D961F9342}"/>
              </a:ext>
            </a:extLst>
          </p:cNvPr>
          <p:cNvSpPr txBox="1">
            <a:spLocks/>
          </p:cNvSpPr>
          <p:nvPr/>
        </p:nvSpPr>
        <p:spPr>
          <a:xfrm>
            <a:off x="1381540" y="4373974"/>
            <a:ext cx="3657600" cy="365760"/>
          </a:xfrm>
          <a:prstGeom prst="rect">
            <a:avLst/>
          </a:prstGeom>
        </p:spPr>
        <p:txBody>
          <a:bodyPr vert="horz" lIns="91440" tIns="45720" rIns="91440" bIns="45720" rtlCol="0">
            <a:noAutofit/>
          </a:bodyPr>
          <a:lstStyle>
            <a:lvl1pPr marL="0" indent="0" algn="l" defTabSz="914400" rtl="0" eaLnBrk="1" latinLnBrk="0" hangingPunct="1">
              <a:lnSpc>
                <a:spcPts val="2600"/>
              </a:lnSpc>
              <a:spcBef>
                <a:spcPts val="100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CHECKLIST UX</a:t>
            </a:r>
          </a:p>
        </p:txBody>
      </p:sp>
      <p:sp>
        <p:nvSpPr>
          <p:cNvPr id="28" name="Text Placeholder 18">
            <a:extLst>
              <a:ext uri="{FF2B5EF4-FFF2-40B4-BE49-F238E27FC236}">
                <a16:creationId xmlns:a16="http://schemas.microsoft.com/office/drawing/2014/main" id="{FC687C2A-5131-9CB2-B34D-0BA0424BF3DB}"/>
              </a:ext>
            </a:extLst>
          </p:cNvPr>
          <p:cNvSpPr txBox="1">
            <a:spLocks/>
          </p:cNvSpPr>
          <p:nvPr/>
        </p:nvSpPr>
        <p:spPr>
          <a:xfrm>
            <a:off x="1392604" y="4863990"/>
            <a:ext cx="3657600" cy="365760"/>
          </a:xfrm>
          <a:prstGeom prst="rect">
            <a:avLst/>
          </a:prstGeom>
        </p:spPr>
        <p:txBody>
          <a:bodyPr vert="horz" lIns="91440" tIns="45720" rIns="91440" bIns="45720" rtlCol="0">
            <a:noAutofit/>
          </a:bodyPr>
          <a:lstStyle>
            <a:lvl1pPr marL="0" indent="0" algn="l" defTabSz="914400" rtl="0" eaLnBrk="1" latinLnBrk="0" hangingPunct="1">
              <a:lnSpc>
                <a:spcPts val="2600"/>
              </a:lnSpc>
              <a:spcBef>
                <a:spcPts val="100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PERFORMANCE</a:t>
            </a:r>
          </a:p>
        </p:txBody>
      </p:sp>
    </p:spTree>
    <p:extLst>
      <p:ext uri="{BB962C8B-B14F-4D97-AF65-F5344CB8AC3E}">
        <p14:creationId xmlns:p14="http://schemas.microsoft.com/office/powerpoint/2010/main" val="73164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Example of bugs</a:t>
            </a:r>
          </a:p>
        </p:txBody>
      </p:sp>
      <p:sp>
        <p:nvSpPr>
          <p:cNvPr id="20" name="Text Placeholder 19">
            <a:extLst>
              <a:ext uri="{FF2B5EF4-FFF2-40B4-BE49-F238E27FC236}">
                <a16:creationId xmlns:a16="http://schemas.microsoft.com/office/drawing/2014/main" id="{96A25842-BD20-438E-8C0B-8759A486D435}"/>
              </a:ext>
            </a:extLst>
          </p:cNvPr>
          <p:cNvSpPr>
            <a:spLocks noGrp="1"/>
          </p:cNvSpPr>
          <p:nvPr>
            <p:ph type="body" sz="quarter" idx="20"/>
          </p:nvPr>
        </p:nvSpPr>
        <p:spPr>
          <a:xfrm>
            <a:off x="2723025" y="1873230"/>
            <a:ext cx="2090950" cy="3668319"/>
          </a:xfrm>
        </p:spPr>
        <p:txBody>
          <a:bodyPr>
            <a:normAutofit/>
          </a:bodyPr>
          <a:lstStyle/>
          <a:p>
            <a:endParaRPr lang="en-ZA" noProof="1"/>
          </a:p>
        </p:txBody>
      </p:sp>
      <p:sp>
        <p:nvSpPr>
          <p:cNvPr id="41" name="Rectangle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5020464" y="1873230"/>
            <a:ext cx="2090950" cy="3668318"/>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pic>
        <p:nvPicPr>
          <p:cNvPr id="11" name="Picture 10" descr="Graphical user interface, application, email&#10;&#10;Description automatically generated">
            <a:extLst>
              <a:ext uri="{FF2B5EF4-FFF2-40B4-BE49-F238E27FC236}">
                <a16:creationId xmlns:a16="http://schemas.microsoft.com/office/drawing/2014/main" id="{2F1F2F3E-7A57-3B07-B859-F9E9CFFB4CB2}"/>
              </a:ext>
            </a:extLst>
          </p:cNvPr>
          <p:cNvPicPr>
            <a:picLocks noChangeAspect="1"/>
          </p:cNvPicPr>
          <p:nvPr/>
        </p:nvPicPr>
        <p:blipFill>
          <a:blip r:embed="rId10"/>
          <a:stretch>
            <a:fillRect/>
          </a:stretch>
        </p:blipFill>
        <p:spPr>
          <a:xfrm>
            <a:off x="437424" y="1894701"/>
            <a:ext cx="2048292" cy="3592356"/>
          </a:xfrm>
          <a:prstGeom prst="rect">
            <a:avLst/>
          </a:prstGeom>
        </p:spPr>
      </p:pic>
      <p:pic>
        <p:nvPicPr>
          <p:cNvPr id="16" name="WhatsApp Video 2022-11-06 at 14.35.49">
            <a:hlinkClick r:id="" action="ppaction://media"/>
            <a:extLst>
              <a:ext uri="{FF2B5EF4-FFF2-40B4-BE49-F238E27FC236}">
                <a16:creationId xmlns:a16="http://schemas.microsoft.com/office/drawing/2014/main" id="{0F5197C6-053F-C342-0B4C-D724D770DD1E}"/>
              </a:ext>
            </a:extLst>
          </p:cNvPr>
          <p:cNvPicPr>
            <a:picLocks noGrp="1" noChangeAspect="1"/>
          </p:cNvPicPr>
          <p:nvPr>
            <p:ph sz="quarter" idx="15"/>
            <a:videoFile r:link="rId2"/>
            <p:extLst>
              <p:ext uri="{DAA4B4D4-6D71-4841-9C94-3DE7FCFB9230}">
                <p14:media xmlns:p14="http://schemas.microsoft.com/office/powerpoint/2010/main" r:embed="rId1"/>
              </p:ext>
            </p:extLst>
          </p:nvPr>
        </p:nvPicPr>
        <p:blipFill>
          <a:blip r:embed="rId11"/>
          <a:stretch>
            <a:fillRect/>
          </a:stretch>
        </p:blipFill>
        <p:spPr>
          <a:xfrm>
            <a:off x="2788772" y="1888458"/>
            <a:ext cx="1940406" cy="3585511"/>
          </a:xfrm>
        </p:spPr>
      </p:pic>
      <p:pic>
        <p:nvPicPr>
          <p:cNvPr id="17" name="Picture 16">
            <a:extLst>
              <a:ext uri="{FF2B5EF4-FFF2-40B4-BE49-F238E27FC236}">
                <a16:creationId xmlns:a16="http://schemas.microsoft.com/office/drawing/2014/main" id="{E260051E-456C-6D0F-ED63-76CDFA2CA799}"/>
              </a:ext>
            </a:extLst>
          </p:cNvPr>
          <p:cNvPicPr>
            <a:picLocks noChangeAspect="1"/>
          </p:cNvPicPr>
          <p:nvPr/>
        </p:nvPicPr>
        <p:blipFill>
          <a:blip r:embed="rId12"/>
          <a:stretch>
            <a:fillRect/>
          </a:stretch>
        </p:blipFill>
        <p:spPr>
          <a:xfrm>
            <a:off x="401041" y="1860141"/>
            <a:ext cx="2115495" cy="3694496"/>
          </a:xfrm>
          <a:prstGeom prst="rect">
            <a:avLst/>
          </a:prstGeom>
        </p:spPr>
      </p:pic>
      <p:pic>
        <p:nvPicPr>
          <p:cNvPr id="21" name="WhatsApp Video 2022-11-06 at 14.43.58">
            <a:hlinkClick r:id="" action="ppaction://media"/>
            <a:extLst>
              <a:ext uri="{FF2B5EF4-FFF2-40B4-BE49-F238E27FC236}">
                <a16:creationId xmlns:a16="http://schemas.microsoft.com/office/drawing/2014/main" id="{8DC76999-EECB-0C08-B204-334A7172019B}"/>
              </a:ext>
            </a:extLst>
          </p:cNvPr>
          <p:cNvPicPr>
            <a:picLocks noGrp="1" noChangeAspect="1"/>
          </p:cNvPicPr>
          <p:nvPr>
            <p:ph sz="quarter" idx="17"/>
            <a:videoFile r:link="rId4"/>
            <p:extLst>
              <p:ext uri="{DAA4B4D4-6D71-4841-9C94-3DE7FCFB9230}">
                <p14:media xmlns:p14="http://schemas.microsoft.com/office/powerpoint/2010/main" r:embed="rId3"/>
              </p:ext>
            </p:extLst>
          </p:nvPr>
        </p:nvPicPr>
        <p:blipFill>
          <a:blip r:embed="rId13"/>
          <a:stretch>
            <a:fillRect/>
          </a:stretch>
        </p:blipFill>
        <p:spPr>
          <a:xfrm>
            <a:off x="5073638" y="1888458"/>
            <a:ext cx="1960778" cy="3618704"/>
          </a:xfrm>
        </p:spPr>
      </p:pic>
      <p:pic>
        <p:nvPicPr>
          <p:cNvPr id="23" name="1WhatsApp Video 2022-11-06 at 14.52.38">
            <a:hlinkClick r:id="" action="ppaction://media"/>
            <a:extLst>
              <a:ext uri="{FF2B5EF4-FFF2-40B4-BE49-F238E27FC236}">
                <a16:creationId xmlns:a16="http://schemas.microsoft.com/office/drawing/2014/main" id="{1C7CE710-1FB0-42F7-55F0-9A1683A5024B}"/>
              </a:ext>
            </a:extLst>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7387873" y="1921651"/>
            <a:ext cx="1960778" cy="3556936"/>
          </a:xfrm>
          <a:prstGeom prst="rect">
            <a:avLst/>
          </a:prstGeom>
        </p:spPr>
      </p:pic>
      <p:sp>
        <p:nvSpPr>
          <p:cNvPr id="25" name="Rectangle 24">
            <a:extLst>
              <a:ext uri="{FF2B5EF4-FFF2-40B4-BE49-F238E27FC236}">
                <a16:creationId xmlns:a16="http://schemas.microsoft.com/office/drawing/2014/main" id="{7BE997A2-0D51-70CA-5CA9-5263615C6447}"/>
              </a:ext>
              <a:ext uri="{C183D7F6-B498-43B3-948B-1728B52AA6E4}">
                <adec:decorative xmlns:adec="http://schemas.microsoft.com/office/drawing/2017/decorative" val="1"/>
              </a:ext>
            </a:extLst>
          </p:cNvPr>
          <p:cNvSpPr/>
          <p:nvPr/>
        </p:nvSpPr>
        <p:spPr>
          <a:xfrm>
            <a:off x="7317903" y="1873230"/>
            <a:ext cx="2090950" cy="3668318"/>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B1BF8D25-81AF-C92D-6AD1-A137E6AC2F73}"/>
              </a:ext>
            </a:extLst>
          </p:cNvPr>
          <p:cNvPicPr>
            <a:picLocks noChangeAspect="1"/>
          </p:cNvPicPr>
          <p:nvPr/>
        </p:nvPicPr>
        <p:blipFill>
          <a:blip r:embed="rId12"/>
          <a:stretch>
            <a:fillRect/>
          </a:stretch>
        </p:blipFill>
        <p:spPr>
          <a:xfrm>
            <a:off x="9615342" y="1847053"/>
            <a:ext cx="2115495" cy="3694496"/>
          </a:xfrm>
          <a:prstGeom prst="rect">
            <a:avLst/>
          </a:prstGeom>
        </p:spPr>
      </p:pic>
      <p:pic>
        <p:nvPicPr>
          <p:cNvPr id="29" name="WhatsApp Video 2022-11-06 at 15.44.44">
            <a:hlinkClick r:id="" action="ppaction://media"/>
            <a:extLst>
              <a:ext uri="{FF2B5EF4-FFF2-40B4-BE49-F238E27FC236}">
                <a16:creationId xmlns:a16="http://schemas.microsoft.com/office/drawing/2014/main" id="{28FBCA83-30A8-EA8F-D28D-FCE944EB4687}"/>
              </a:ext>
            </a:extLst>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9641845" y="1873231"/>
            <a:ext cx="2075739" cy="3633932"/>
          </a:xfrm>
          <a:prstGeom prst="rect">
            <a:avLst/>
          </a:prstGeom>
        </p:spPr>
      </p:pic>
      <p:sp>
        <p:nvSpPr>
          <p:cNvPr id="3" name="TextBox 2">
            <a:extLst>
              <a:ext uri="{FF2B5EF4-FFF2-40B4-BE49-F238E27FC236}">
                <a16:creationId xmlns:a16="http://schemas.microsoft.com/office/drawing/2014/main" id="{22A4B9DD-111B-AC8D-6BDF-B91F5EA3BF5B}"/>
              </a:ext>
            </a:extLst>
          </p:cNvPr>
          <p:cNvSpPr txBox="1"/>
          <p:nvPr/>
        </p:nvSpPr>
        <p:spPr>
          <a:xfrm>
            <a:off x="4147158" y="5473969"/>
            <a:ext cx="739241" cy="307777"/>
          </a:xfrm>
          <a:prstGeom prst="rect">
            <a:avLst/>
          </a:prstGeom>
          <a:noFill/>
        </p:spPr>
        <p:txBody>
          <a:bodyPr wrap="none" rtlCol="0">
            <a:spAutoFit/>
          </a:bodyPr>
          <a:lstStyle/>
          <a:p>
            <a:r>
              <a:rPr lang="en-US" sz="1400" dirty="0"/>
              <a:t>*Video</a:t>
            </a:r>
            <a:endParaRPr lang="en-IL" sz="1400" dirty="0"/>
          </a:p>
        </p:txBody>
      </p:sp>
      <p:sp>
        <p:nvSpPr>
          <p:cNvPr id="4" name="TextBox 3">
            <a:extLst>
              <a:ext uri="{FF2B5EF4-FFF2-40B4-BE49-F238E27FC236}">
                <a16:creationId xmlns:a16="http://schemas.microsoft.com/office/drawing/2014/main" id="{A7B9EB8D-0847-FFC6-651A-05CC23045F59}"/>
              </a:ext>
            </a:extLst>
          </p:cNvPr>
          <p:cNvSpPr txBox="1"/>
          <p:nvPr/>
        </p:nvSpPr>
        <p:spPr>
          <a:xfrm>
            <a:off x="6372173" y="5542602"/>
            <a:ext cx="739241" cy="307777"/>
          </a:xfrm>
          <a:prstGeom prst="rect">
            <a:avLst/>
          </a:prstGeom>
          <a:noFill/>
        </p:spPr>
        <p:txBody>
          <a:bodyPr wrap="none" rtlCol="0">
            <a:spAutoFit/>
          </a:bodyPr>
          <a:lstStyle/>
          <a:p>
            <a:r>
              <a:rPr lang="en-US" sz="1400" dirty="0"/>
              <a:t>*Video</a:t>
            </a:r>
            <a:endParaRPr lang="en-IL" sz="1400" dirty="0"/>
          </a:p>
        </p:txBody>
      </p:sp>
      <p:sp>
        <p:nvSpPr>
          <p:cNvPr id="5" name="TextBox 4">
            <a:extLst>
              <a:ext uri="{FF2B5EF4-FFF2-40B4-BE49-F238E27FC236}">
                <a16:creationId xmlns:a16="http://schemas.microsoft.com/office/drawing/2014/main" id="{705B92BF-2154-B290-5C42-0BDE4CAE51FC}"/>
              </a:ext>
            </a:extLst>
          </p:cNvPr>
          <p:cNvSpPr txBox="1"/>
          <p:nvPr/>
        </p:nvSpPr>
        <p:spPr>
          <a:xfrm>
            <a:off x="8669612" y="5563735"/>
            <a:ext cx="739241" cy="307777"/>
          </a:xfrm>
          <a:prstGeom prst="rect">
            <a:avLst/>
          </a:prstGeom>
          <a:noFill/>
        </p:spPr>
        <p:txBody>
          <a:bodyPr wrap="none" rtlCol="0">
            <a:spAutoFit/>
          </a:bodyPr>
          <a:lstStyle/>
          <a:p>
            <a:r>
              <a:rPr lang="en-US" sz="1400" dirty="0"/>
              <a:t>*Video</a:t>
            </a:r>
            <a:endParaRPr lang="en-IL" sz="1400" dirty="0"/>
          </a:p>
        </p:txBody>
      </p:sp>
      <p:sp>
        <p:nvSpPr>
          <p:cNvPr id="6" name="TextBox 5">
            <a:extLst>
              <a:ext uri="{FF2B5EF4-FFF2-40B4-BE49-F238E27FC236}">
                <a16:creationId xmlns:a16="http://schemas.microsoft.com/office/drawing/2014/main" id="{93389586-6E04-ACB5-FF40-A176ADD60B25}"/>
              </a:ext>
            </a:extLst>
          </p:cNvPr>
          <p:cNvSpPr txBox="1"/>
          <p:nvPr/>
        </p:nvSpPr>
        <p:spPr>
          <a:xfrm>
            <a:off x="10991596" y="5542602"/>
            <a:ext cx="739241" cy="307777"/>
          </a:xfrm>
          <a:prstGeom prst="rect">
            <a:avLst/>
          </a:prstGeom>
          <a:noFill/>
        </p:spPr>
        <p:txBody>
          <a:bodyPr wrap="none" rtlCol="0">
            <a:spAutoFit/>
          </a:bodyPr>
          <a:lstStyle/>
          <a:p>
            <a:r>
              <a:rPr lang="en-US" sz="1400" dirty="0"/>
              <a:t>*Video</a:t>
            </a:r>
            <a:endParaRPr lang="en-IL" sz="1400" dirty="0"/>
          </a:p>
        </p:txBody>
      </p:sp>
    </p:spTree>
    <p:extLst>
      <p:ext uri="{BB962C8B-B14F-4D97-AF65-F5344CB8AC3E}">
        <p14:creationId xmlns:p14="http://schemas.microsoft.com/office/powerpoint/2010/main" val="314017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6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6385" fill="hold"/>
                                        <p:tgtEl>
                                          <p:spTgt spid="2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2405" fill="hold"/>
                                        <p:tgtEl>
                                          <p:spTgt spid="23"/>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277"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16"/>
                </p:tgtEl>
              </p:cMediaNode>
            </p:video>
            <p:seq concurrent="1" nextAc="seek">
              <p:cTn id="20" restart="whenNotActive" fill="hold" evtFilter="cancelBubble" nodeType="interactiveSeq">
                <p:stCondLst>
                  <p:cond evt="onClick" delay="0">
                    <p:tgtEl>
                      <p:spTgt spid="1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6"/>
                                        </p:tgtEl>
                                      </p:cBhvr>
                                    </p:cmd>
                                  </p:childTnLst>
                                </p:cTn>
                              </p:par>
                            </p:childTnLst>
                          </p:cTn>
                        </p:par>
                      </p:childTnLst>
                    </p:cTn>
                  </p:par>
                </p:childTnLst>
              </p:cTn>
              <p:nextCondLst>
                <p:cond evt="onClick" delay="0">
                  <p:tgtEl>
                    <p:spTgt spid="16"/>
                  </p:tgtEl>
                </p:cond>
              </p:nextCondLst>
            </p:seq>
            <p:video>
              <p:cMediaNode vol="80000">
                <p:cTn id="25" fill="hold" display="0">
                  <p:stCondLst>
                    <p:cond delay="indefinite"/>
                  </p:stCondLst>
                </p:cTn>
                <p:tgtEl>
                  <p:spTgt spid="21"/>
                </p:tgtEl>
              </p:cMediaNode>
            </p:video>
            <p:seq concurrent="1" nextAc="seek">
              <p:cTn id="26" restart="whenNotActive" fill="hold" evtFilter="cancelBubble" nodeType="interactiveSeq">
                <p:stCondLst>
                  <p:cond evt="onClick" delay="0">
                    <p:tgtEl>
                      <p:spTgt spid="21"/>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1"/>
                                        </p:tgtEl>
                                      </p:cBhvr>
                                    </p:cmd>
                                  </p:childTnLst>
                                </p:cTn>
                              </p:par>
                            </p:childTnLst>
                          </p:cTn>
                        </p:par>
                      </p:childTnLst>
                    </p:cTn>
                  </p:par>
                </p:childTnLst>
              </p:cTn>
              <p:nextCondLst>
                <p:cond evt="onClick" delay="0">
                  <p:tgtEl>
                    <p:spTgt spid="21"/>
                  </p:tgtEl>
                </p:cond>
              </p:nextCondLst>
            </p:seq>
            <p:video>
              <p:cMediaNode vol="80000">
                <p:cTn id="31" fill="hold" display="0">
                  <p:stCondLst>
                    <p:cond delay="indefinite"/>
                  </p:stCondLst>
                </p:cTn>
                <p:tgtEl>
                  <p:spTgt spid="23"/>
                </p:tgtEl>
              </p:cMediaNode>
            </p:video>
            <p:seq concurrent="1" nextAc="seek">
              <p:cTn id="32" restart="whenNotActive" fill="hold" evtFilter="cancelBubble" nodeType="interactiveSeq">
                <p:stCondLst>
                  <p:cond evt="onClick" delay="0">
                    <p:tgtEl>
                      <p:spTgt spid="23"/>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23"/>
                                        </p:tgtEl>
                                      </p:cBhvr>
                                    </p:cmd>
                                  </p:childTnLst>
                                </p:cTn>
                              </p:par>
                            </p:childTnLst>
                          </p:cTn>
                        </p:par>
                      </p:childTnLst>
                    </p:cTn>
                  </p:par>
                </p:childTnLst>
              </p:cTn>
              <p:nextCondLst>
                <p:cond evt="onClick" delay="0">
                  <p:tgtEl>
                    <p:spTgt spid="23"/>
                  </p:tgtEl>
                </p:cond>
              </p:nextCondLst>
            </p:seq>
            <p:video>
              <p:cMediaNode vol="80000">
                <p:cTn id="37" fill="hold" display="0">
                  <p:stCondLst>
                    <p:cond delay="indefinite"/>
                  </p:stCondLst>
                </p:cTn>
                <p:tgtEl>
                  <p:spTgt spid="29"/>
                </p:tgtEl>
              </p:cMediaNode>
            </p:video>
            <p:seq concurrent="1" nextAc="seek">
              <p:cTn id="38" restart="whenNotActive" fill="hold" evtFilter="cancelBubble" nodeType="interactiveSeq">
                <p:stCondLst>
                  <p:cond evt="onClick" delay="0">
                    <p:tgtEl>
                      <p:spTgt spid="29"/>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686076" y="4152900"/>
            <a:ext cx="6997424" cy="856103"/>
          </a:xfrm>
        </p:spPr>
        <p:txBody>
          <a:bodyPr>
            <a:normAutofit fontScale="90000"/>
          </a:bodyPr>
          <a:lstStyle/>
          <a:p>
            <a:r>
              <a:rPr lang="en-US" sz="3600" dirty="0"/>
              <a:t>Comparison with the apps</a:t>
            </a:r>
          </a:p>
        </p:txBody>
      </p:sp>
      <p:sp>
        <p:nvSpPr>
          <p:cNvPr id="3" name="TextBox 2">
            <a:extLst>
              <a:ext uri="{FF2B5EF4-FFF2-40B4-BE49-F238E27FC236}">
                <a16:creationId xmlns:a16="http://schemas.microsoft.com/office/drawing/2014/main" id="{0917C5E9-D614-7CBE-1736-0D14454A1603}"/>
              </a:ext>
            </a:extLst>
          </p:cNvPr>
          <p:cNvSpPr txBox="1"/>
          <p:nvPr/>
        </p:nvSpPr>
        <p:spPr>
          <a:xfrm>
            <a:off x="1549400" y="5009003"/>
            <a:ext cx="4855816" cy="646331"/>
          </a:xfrm>
          <a:prstGeom prst="rect">
            <a:avLst/>
          </a:prstGeom>
          <a:noFill/>
        </p:spPr>
        <p:txBody>
          <a:bodyPr wrap="none" rtlCol="0">
            <a:spAutoFit/>
          </a:bodyPr>
          <a:lstStyle/>
          <a:p>
            <a:r>
              <a:rPr lang="en-US" sz="3600" b="1" dirty="0">
                <a:latin typeface="Posterama (Headings)"/>
              </a:rPr>
              <a:t>“ASOS” and ”SHEIN”</a:t>
            </a:r>
            <a:endParaRPr lang="en-IL" sz="3600" b="1" dirty="0">
              <a:latin typeface="Posterama (Headings)"/>
            </a:endParaRPr>
          </a:p>
        </p:txBody>
      </p:sp>
    </p:spTree>
    <p:extLst>
      <p:ext uri="{BB962C8B-B14F-4D97-AF65-F5344CB8AC3E}">
        <p14:creationId xmlns:p14="http://schemas.microsoft.com/office/powerpoint/2010/main" val="707789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DE3E1-5AE2-6012-DE0C-DE309D447D19}"/>
              </a:ext>
            </a:extLst>
          </p:cNvPr>
          <p:cNvSpPr>
            <a:spLocks noGrp="1"/>
          </p:cNvSpPr>
          <p:nvPr>
            <p:ph type="title"/>
          </p:nvPr>
        </p:nvSpPr>
        <p:spPr>
          <a:xfrm>
            <a:off x="4315239" y="0"/>
            <a:ext cx="3561522" cy="842549"/>
          </a:xfrm>
        </p:spPr>
        <p:txBody>
          <a:bodyPr>
            <a:normAutofit fontScale="90000"/>
          </a:bodyPr>
          <a:lstStyle/>
          <a:p>
            <a:r>
              <a:rPr lang="en-US" dirty="0"/>
              <a:t>ANEROBI PLUS</a:t>
            </a:r>
            <a:endParaRPr lang="en-IL" dirty="0"/>
          </a:p>
        </p:txBody>
      </p:sp>
      <p:sp>
        <p:nvSpPr>
          <p:cNvPr id="4" name="Slide Number Placeholder 3">
            <a:extLst>
              <a:ext uri="{FF2B5EF4-FFF2-40B4-BE49-F238E27FC236}">
                <a16:creationId xmlns:a16="http://schemas.microsoft.com/office/drawing/2014/main" id="{397C40A7-19F0-7380-BD4F-6F27545E33E8}"/>
              </a:ext>
            </a:extLst>
          </p:cNvPr>
          <p:cNvSpPr>
            <a:spLocks noGrp="1"/>
          </p:cNvSpPr>
          <p:nvPr>
            <p:ph type="sldNum" sz="quarter" idx="11"/>
          </p:nvPr>
        </p:nvSpPr>
        <p:spPr/>
        <p:txBody>
          <a:bodyPr/>
          <a:lstStyle/>
          <a:p>
            <a:fld id="{19B51A1E-902D-48AF-9020-955120F399B6}" type="slidenum">
              <a:rPr lang="en-ZA" smtClean="0"/>
              <a:pPr/>
              <a:t>6</a:t>
            </a:fld>
            <a:endParaRPr lang="en-ZA" dirty="0"/>
          </a:p>
        </p:txBody>
      </p:sp>
      <p:pic>
        <p:nvPicPr>
          <p:cNvPr id="13" name="Picture 12">
            <a:extLst>
              <a:ext uri="{FF2B5EF4-FFF2-40B4-BE49-F238E27FC236}">
                <a16:creationId xmlns:a16="http://schemas.microsoft.com/office/drawing/2014/main" id="{2B1FDD13-D7D0-2459-DA5F-D9182CEA1011}"/>
              </a:ext>
            </a:extLst>
          </p:cNvPr>
          <p:cNvPicPr>
            <a:picLocks noChangeAspect="1"/>
          </p:cNvPicPr>
          <p:nvPr/>
        </p:nvPicPr>
        <p:blipFill>
          <a:blip r:embed="rId2"/>
          <a:stretch>
            <a:fillRect/>
          </a:stretch>
        </p:blipFill>
        <p:spPr>
          <a:xfrm>
            <a:off x="235494" y="1080199"/>
            <a:ext cx="2401689" cy="4505442"/>
          </a:xfrm>
          <a:prstGeom prst="rect">
            <a:avLst/>
          </a:prstGeom>
        </p:spPr>
      </p:pic>
      <p:pic>
        <p:nvPicPr>
          <p:cNvPr id="15" name="Picture 14">
            <a:extLst>
              <a:ext uri="{FF2B5EF4-FFF2-40B4-BE49-F238E27FC236}">
                <a16:creationId xmlns:a16="http://schemas.microsoft.com/office/drawing/2014/main" id="{5105BB8A-3372-3CCD-854A-323150DB00F3}"/>
              </a:ext>
            </a:extLst>
          </p:cNvPr>
          <p:cNvPicPr>
            <a:picLocks noChangeAspect="1"/>
          </p:cNvPicPr>
          <p:nvPr/>
        </p:nvPicPr>
        <p:blipFill>
          <a:blip r:embed="rId3"/>
          <a:stretch>
            <a:fillRect/>
          </a:stretch>
        </p:blipFill>
        <p:spPr>
          <a:xfrm>
            <a:off x="2878534" y="1080199"/>
            <a:ext cx="2081128" cy="4505443"/>
          </a:xfrm>
          <a:prstGeom prst="rect">
            <a:avLst/>
          </a:prstGeom>
        </p:spPr>
      </p:pic>
      <p:pic>
        <p:nvPicPr>
          <p:cNvPr id="17" name="Picture 16">
            <a:extLst>
              <a:ext uri="{FF2B5EF4-FFF2-40B4-BE49-F238E27FC236}">
                <a16:creationId xmlns:a16="http://schemas.microsoft.com/office/drawing/2014/main" id="{37023B11-B246-2A6B-5CA7-777D59089048}"/>
              </a:ext>
            </a:extLst>
          </p:cNvPr>
          <p:cNvPicPr>
            <a:picLocks noChangeAspect="1"/>
          </p:cNvPicPr>
          <p:nvPr/>
        </p:nvPicPr>
        <p:blipFill>
          <a:blip r:embed="rId4"/>
          <a:stretch>
            <a:fillRect/>
          </a:stretch>
        </p:blipFill>
        <p:spPr>
          <a:xfrm>
            <a:off x="5201013" y="1080200"/>
            <a:ext cx="2081128" cy="4505444"/>
          </a:xfrm>
          <a:prstGeom prst="rect">
            <a:avLst/>
          </a:prstGeom>
        </p:spPr>
      </p:pic>
      <p:pic>
        <p:nvPicPr>
          <p:cNvPr id="19" name="Picture 18">
            <a:extLst>
              <a:ext uri="{FF2B5EF4-FFF2-40B4-BE49-F238E27FC236}">
                <a16:creationId xmlns:a16="http://schemas.microsoft.com/office/drawing/2014/main" id="{F8344BD0-3048-835E-DAB1-EC49C29EF24E}"/>
              </a:ext>
            </a:extLst>
          </p:cNvPr>
          <p:cNvPicPr>
            <a:picLocks noChangeAspect="1"/>
          </p:cNvPicPr>
          <p:nvPr/>
        </p:nvPicPr>
        <p:blipFill>
          <a:blip r:embed="rId5"/>
          <a:stretch>
            <a:fillRect/>
          </a:stretch>
        </p:blipFill>
        <p:spPr>
          <a:xfrm>
            <a:off x="7523492" y="1080199"/>
            <a:ext cx="2081128" cy="4505443"/>
          </a:xfrm>
          <a:prstGeom prst="rect">
            <a:avLst/>
          </a:prstGeom>
        </p:spPr>
      </p:pic>
      <p:pic>
        <p:nvPicPr>
          <p:cNvPr id="21" name="Picture 20">
            <a:extLst>
              <a:ext uri="{FF2B5EF4-FFF2-40B4-BE49-F238E27FC236}">
                <a16:creationId xmlns:a16="http://schemas.microsoft.com/office/drawing/2014/main" id="{B7A93151-6B67-9A71-BD30-5B45B108A5F8}"/>
              </a:ext>
            </a:extLst>
          </p:cNvPr>
          <p:cNvPicPr>
            <a:picLocks noChangeAspect="1"/>
          </p:cNvPicPr>
          <p:nvPr/>
        </p:nvPicPr>
        <p:blipFill>
          <a:blip r:embed="rId6"/>
          <a:stretch>
            <a:fillRect/>
          </a:stretch>
        </p:blipFill>
        <p:spPr>
          <a:xfrm>
            <a:off x="9845971" y="1080199"/>
            <a:ext cx="2081127" cy="4505442"/>
          </a:xfrm>
          <a:prstGeom prst="rect">
            <a:avLst/>
          </a:prstGeom>
        </p:spPr>
      </p:pic>
    </p:spTree>
    <p:extLst>
      <p:ext uri="{BB962C8B-B14F-4D97-AF65-F5344CB8AC3E}">
        <p14:creationId xmlns:p14="http://schemas.microsoft.com/office/powerpoint/2010/main" val="3307299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000365" y="0"/>
            <a:ext cx="2143539" cy="649702"/>
          </a:xfrm>
        </p:spPr>
        <p:txBody>
          <a:bodyPr/>
          <a:lstStyle/>
          <a:p>
            <a:r>
              <a:rPr lang="en-ZA" dirty="0"/>
              <a:t>asos</a:t>
            </a:r>
          </a:p>
        </p:txBody>
      </p:sp>
      <p:sp>
        <p:nvSpPr>
          <p:cNvPr id="68" name="Slide Number Placeholder 67">
            <a:extLst>
              <a:ext uri="{FF2B5EF4-FFF2-40B4-BE49-F238E27FC236}">
                <a16:creationId xmlns:a16="http://schemas.microsoft.com/office/drawing/2014/main" id="{B021EF79-3E65-41F9-83B6-DC0B2A51E33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pic>
        <p:nvPicPr>
          <p:cNvPr id="29" name="Picture 28">
            <a:extLst>
              <a:ext uri="{FF2B5EF4-FFF2-40B4-BE49-F238E27FC236}">
                <a16:creationId xmlns:a16="http://schemas.microsoft.com/office/drawing/2014/main" id="{FC160559-27CE-21FA-46EE-136B4992380F}"/>
              </a:ext>
            </a:extLst>
          </p:cNvPr>
          <p:cNvPicPr>
            <a:picLocks noChangeAspect="1"/>
          </p:cNvPicPr>
          <p:nvPr/>
        </p:nvPicPr>
        <p:blipFill>
          <a:blip r:embed="rId2"/>
          <a:stretch>
            <a:fillRect/>
          </a:stretch>
        </p:blipFill>
        <p:spPr>
          <a:xfrm>
            <a:off x="212034" y="874641"/>
            <a:ext cx="2301634" cy="4982817"/>
          </a:xfrm>
          <a:prstGeom prst="rect">
            <a:avLst/>
          </a:prstGeom>
        </p:spPr>
      </p:pic>
      <p:pic>
        <p:nvPicPr>
          <p:cNvPr id="33" name="Picture 32">
            <a:extLst>
              <a:ext uri="{FF2B5EF4-FFF2-40B4-BE49-F238E27FC236}">
                <a16:creationId xmlns:a16="http://schemas.microsoft.com/office/drawing/2014/main" id="{66D31850-03F6-892B-1E00-E9DA717C4485}"/>
              </a:ext>
            </a:extLst>
          </p:cNvPr>
          <p:cNvPicPr>
            <a:picLocks noChangeAspect="1"/>
          </p:cNvPicPr>
          <p:nvPr/>
        </p:nvPicPr>
        <p:blipFill>
          <a:blip r:embed="rId3"/>
          <a:stretch>
            <a:fillRect/>
          </a:stretch>
        </p:blipFill>
        <p:spPr>
          <a:xfrm>
            <a:off x="7275960" y="874636"/>
            <a:ext cx="2301635" cy="4982820"/>
          </a:xfrm>
          <a:prstGeom prst="rect">
            <a:avLst/>
          </a:prstGeom>
        </p:spPr>
      </p:pic>
      <p:pic>
        <p:nvPicPr>
          <p:cNvPr id="35" name="Picture 34">
            <a:extLst>
              <a:ext uri="{FF2B5EF4-FFF2-40B4-BE49-F238E27FC236}">
                <a16:creationId xmlns:a16="http://schemas.microsoft.com/office/drawing/2014/main" id="{D65ED1EB-AD34-4FE2-DAE3-AC1E258F97C2}"/>
              </a:ext>
            </a:extLst>
          </p:cNvPr>
          <p:cNvPicPr>
            <a:picLocks noChangeAspect="1"/>
          </p:cNvPicPr>
          <p:nvPr/>
        </p:nvPicPr>
        <p:blipFill>
          <a:blip r:embed="rId4"/>
          <a:stretch>
            <a:fillRect/>
          </a:stretch>
        </p:blipFill>
        <p:spPr>
          <a:xfrm>
            <a:off x="9683610" y="874635"/>
            <a:ext cx="2301634" cy="4982819"/>
          </a:xfrm>
          <a:prstGeom prst="rect">
            <a:avLst/>
          </a:prstGeom>
        </p:spPr>
      </p:pic>
      <p:pic>
        <p:nvPicPr>
          <p:cNvPr id="37" name="Picture 36">
            <a:extLst>
              <a:ext uri="{FF2B5EF4-FFF2-40B4-BE49-F238E27FC236}">
                <a16:creationId xmlns:a16="http://schemas.microsoft.com/office/drawing/2014/main" id="{3350A5CE-9469-7402-9891-9193C02A6C65}"/>
              </a:ext>
            </a:extLst>
          </p:cNvPr>
          <p:cNvPicPr>
            <a:picLocks noChangeAspect="1"/>
          </p:cNvPicPr>
          <p:nvPr/>
        </p:nvPicPr>
        <p:blipFill>
          <a:blip r:embed="rId5"/>
          <a:stretch>
            <a:fillRect/>
          </a:stretch>
        </p:blipFill>
        <p:spPr>
          <a:xfrm>
            <a:off x="2526920" y="874638"/>
            <a:ext cx="2301634" cy="4982818"/>
          </a:xfrm>
          <a:prstGeom prst="rect">
            <a:avLst/>
          </a:prstGeom>
        </p:spPr>
      </p:pic>
      <p:pic>
        <p:nvPicPr>
          <p:cNvPr id="39" name="Picture 38">
            <a:extLst>
              <a:ext uri="{FF2B5EF4-FFF2-40B4-BE49-F238E27FC236}">
                <a16:creationId xmlns:a16="http://schemas.microsoft.com/office/drawing/2014/main" id="{531996BE-B60D-9065-A32A-C78BF56BAAE1}"/>
              </a:ext>
            </a:extLst>
          </p:cNvPr>
          <p:cNvPicPr>
            <a:picLocks noChangeAspect="1"/>
          </p:cNvPicPr>
          <p:nvPr/>
        </p:nvPicPr>
        <p:blipFill>
          <a:blip r:embed="rId6"/>
          <a:stretch>
            <a:fillRect/>
          </a:stretch>
        </p:blipFill>
        <p:spPr>
          <a:xfrm>
            <a:off x="4908003" y="874635"/>
            <a:ext cx="2301634" cy="4982818"/>
          </a:xfrm>
          <a:prstGeom prst="rect">
            <a:avLst/>
          </a:prstGeom>
        </p:spPr>
      </p:pic>
    </p:spTree>
    <p:extLst>
      <p:ext uri="{BB962C8B-B14F-4D97-AF65-F5344CB8AC3E}">
        <p14:creationId xmlns:p14="http://schemas.microsoft.com/office/powerpoint/2010/main" val="1577529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5050735" y="0"/>
            <a:ext cx="2090530" cy="867327"/>
          </a:xfrm>
        </p:spPr>
        <p:txBody>
          <a:bodyPr/>
          <a:lstStyle/>
          <a:p>
            <a:r>
              <a:rPr lang="en-US" dirty="0"/>
              <a:t>shein</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9297444" y="6376199"/>
            <a:ext cx="2056355" cy="345276"/>
          </a:xfrm>
        </p:spPr>
        <p:txBody>
          <a:bodyPr/>
          <a:lstStyle/>
          <a:p>
            <a:fld id="{19B51A1E-902D-48AF-9020-955120F399B6}" type="slidenum">
              <a:rPr lang="en-ZA" smtClean="0"/>
              <a:pPr/>
              <a:t>8</a:t>
            </a:fld>
            <a:endParaRPr lang="en-ZA" dirty="0"/>
          </a:p>
        </p:txBody>
      </p:sp>
      <p:pic>
        <p:nvPicPr>
          <p:cNvPr id="25" name="Picture 24">
            <a:extLst>
              <a:ext uri="{FF2B5EF4-FFF2-40B4-BE49-F238E27FC236}">
                <a16:creationId xmlns:a16="http://schemas.microsoft.com/office/drawing/2014/main" id="{4D4BC633-B92F-37FA-A5E0-F496C3CF78CF}"/>
              </a:ext>
            </a:extLst>
          </p:cNvPr>
          <p:cNvPicPr>
            <a:picLocks noChangeAspect="1"/>
          </p:cNvPicPr>
          <p:nvPr/>
        </p:nvPicPr>
        <p:blipFill>
          <a:blip r:embed="rId2"/>
          <a:stretch>
            <a:fillRect/>
          </a:stretch>
        </p:blipFill>
        <p:spPr>
          <a:xfrm>
            <a:off x="217433" y="1073426"/>
            <a:ext cx="2211553" cy="4787804"/>
          </a:xfrm>
          <a:prstGeom prst="rect">
            <a:avLst/>
          </a:prstGeom>
        </p:spPr>
      </p:pic>
      <p:pic>
        <p:nvPicPr>
          <p:cNvPr id="27" name="Picture 26">
            <a:extLst>
              <a:ext uri="{FF2B5EF4-FFF2-40B4-BE49-F238E27FC236}">
                <a16:creationId xmlns:a16="http://schemas.microsoft.com/office/drawing/2014/main" id="{516E326C-357F-DFEB-6C6F-A94DDD400E1F}"/>
              </a:ext>
            </a:extLst>
          </p:cNvPr>
          <p:cNvPicPr>
            <a:picLocks noChangeAspect="1"/>
          </p:cNvPicPr>
          <p:nvPr/>
        </p:nvPicPr>
        <p:blipFill>
          <a:blip r:embed="rId3"/>
          <a:stretch>
            <a:fillRect/>
          </a:stretch>
        </p:blipFill>
        <p:spPr>
          <a:xfrm>
            <a:off x="2609128" y="1073425"/>
            <a:ext cx="2211554" cy="4787805"/>
          </a:xfrm>
          <a:prstGeom prst="rect">
            <a:avLst/>
          </a:prstGeom>
        </p:spPr>
      </p:pic>
      <p:pic>
        <p:nvPicPr>
          <p:cNvPr id="29" name="Picture 28">
            <a:extLst>
              <a:ext uri="{FF2B5EF4-FFF2-40B4-BE49-F238E27FC236}">
                <a16:creationId xmlns:a16="http://schemas.microsoft.com/office/drawing/2014/main" id="{9E3415AB-11AB-39E4-FBE0-8997D5895B25}"/>
              </a:ext>
            </a:extLst>
          </p:cNvPr>
          <p:cNvPicPr>
            <a:picLocks noChangeAspect="1"/>
          </p:cNvPicPr>
          <p:nvPr/>
        </p:nvPicPr>
        <p:blipFill>
          <a:blip r:embed="rId4"/>
          <a:stretch>
            <a:fillRect/>
          </a:stretch>
        </p:blipFill>
        <p:spPr>
          <a:xfrm>
            <a:off x="4961067" y="1073425"/>
            <a:ext cx="2211554" cy="4787805"/>
          </a:xfrm>
          <a:prstGeom prst="rect">
            <a:avLst/>
          </a:prstGeom>
        </p:spPr>
      </p:pic>
      <p:pic>
        <p:nvPicPr>
          <p:cNvPr id="31" name="Picture 30">
            <a:extLst>
              <a:ext uri="{FF2B5EF4-FFF2-40B4-BE49-F238E27FC236}">
                <a16:creationId xmlns:a16="http://schemas.microsoft.com/office/drawing/2014/main" id="{C1E474F0-0A92-F78E-94A8-2FCC83102356}"/>
              </a:ext>
            </a:extLst>
          </p:cNvPr>
          <p:cNvPicPr>
            <a:picLocks noChangeAspect="1"/>
          </p:cNvPicPr>
          <p:nvPr/>
        </p:nvPicPr>
        <p:blipFill>
          <a:blip r:embed="rId5"/>
          <a:stretch>
            <a:fillRect/>
          </a:stretch>
        </p:blipFill>
        <p:spPr>
          <a:xfrm>
            <a:off x="7313007" y="1073425"/>
            <a:ext cx="2211555" cy="4787805"/>
          </a:xfrm>
          <a:prstGeom prst="rect">
            <a:avLst/>
          </a:prstGeom>
        </p:spPr>
      </p:pic>
      <p:pic>
        <p:nvPicPr>
          <p:cNvPr id="33" name="Picture 32">
            <a:extLst>
              <a:ext uri="{FF2B5EF4-FFF2-40B4-BE49-F238E27FC236}">
                <a16:creationId xmlns:a16="http://schemas.microsoft.com/office/drawing/2014/main" id="{0041688F-7EC6-FBF9-0232-BCB4A88A9E11}"/>
              </a:ext>
            </a:extLst>
          </p:cNvPr>
          <p:cNvPicPr>
            <a:picLocks noChangeAspect="1"/>
          </p:cNvPicPr>
          <p:nvPr/>
        </p:nvPicPr>
        <p:blipFill>
          <a:blip r:embed="rId6"/>
          <a:stretch>
            <a:fillRect/>
          </a:stretch>
        </p:blipFill>
        <p:spPr>
          <a:xfrm>
            <a:off x="9731206" y="1070112"/>
            <a:ext cx="2211555" cy="4787805"/>
          </a:xfrm>
          <a:prstGeom prst="rect">
            <a:avLst/>
          </a:prstGeom>
        </p:spPr>
      </p:pic>
    </p:spTree>
    <p:extLst>
      <p:ext uri="{BB962C8B-B14F-4D97-AF65-F5344CB8AC3E}">
        <p14:creationId xmlns:p14="http://schemas.microsoft.com/office/powerpoint/2010/main" val="2046660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652D5-79D1-472D-A29A-E1E6F1C209B2}"/>
              </a:ext>
            </a:extLst>
          </p:cNvPr>
          <p:cNvSpPr>
            <a:spLocks noGrp="1"/>
          </p:cNvSpPr>
          <p:nvPr>
            <p:ph type="title"/>
          </p:nvPr>
        </p:nvSpPr>
        <p:spPr>
          <a:xfrm>
            <a:off x="4408367" y="13252"/>
            <a:ext cx="3245955" cy="914400"/>
          </a:xfrm>
        </p:spPr>
        <p:txBody>
          <a:bodyPr>
            <a:normAutofit fontScale="90000"/>
          </a:bodyPr>
          <a:lstStyle/>
          <a:p>
            <a:pPr algn="ctr"/>
            <a:br>
              <a:rPr lang="en-US" dirty="0"/>
            </a:br>
            <a:r>
              <a:rPr lang="en-US" dirty="0"/>
              <a:t>BUGS STATISTICS</a:t>
            </a:r>
          </a:p>
        </p:txBody>
      </p:sp>
      <p:graphicFrame>
        <p:nvGraphicFramePr>
          <p:cNvPr id="56" name="Content Placeholder 55" descr="pie chart">
            <a:extLst>
              <a:ext uri="{FF2B5EF4-FFF2-40B4-BE49-F238E27FC236}">
                <a16:creationId xmlns:a16="http://schemas.microsoft.com/office/drawing/2014/main" id="{A0398DF1-BBE0-43CF-8DE1-34552BBF1002}"/>
              </a:ext>
            </a:extLst>
          </p:cNvPr>
          <p:cNvGraphicFramePr>
            <a:graphicFrameLocks noGrp="1"/>
          </p:cNvGraphicFramePr>
          <p:nvPr>
            <p:ph sz="quarter" idx="22"/>
            <p:extLst>
              <p:ext uri="{D42A27DB-BD31-4B8C-83A1-F6EECF244321}">
                <p14:modId xmlns:p14="http://schemas.microsoft.com/office/powerpoint/2010/main" val="2302361232"/>
              </p:ext>
            </p:extLst>
          </p:nvPr>
        </p:nvGraphicFramePr>
        <p:xfrm>
          <a:off x="849770" y="2793712"/>
          <a:ext cx="1952326" cy="1736725"/>
        </p:xfrm>
        <a:graphic>
          <a:graphicData uri="http://schemas.openxmlformats.org/drawingml/2006/chart">
            <c:chart xmlns:c="http://schemas.openxmlformats.org/drawingml/2006/chart" xmlns:r="http://schemas.openxmlformats.org/officeDocument/2006/relationships" r:id="rId2"/>
          </a:graphicData>
        </a:graphic>
      </p:graphicFrame>
      <p:sp>
        <p:nvSpPr>
          <p:cNvPr id="22" name="Text Placeholder 21">
            <a:extLst>
              <a:ext uri="{FF2B5EF4-FFF2-40B4-BE49-F238E27FC236}">
                <a16:creationId xmlns:a16="http://schemas.microsoft.com/office/drawing/2014/main" id="{7B9A799C-8F27-4895-85E0-BD68E0239DAF}"/>
              </a:ext>
            </a:extLst>
          </p:cNvPr>
          <p:cNvSpPr>
            <a:spLocks noGrp="1"/>
          </p:cNvSpPr>
          <p:nvPr>
            <p:ph type="body" sz="quarter" idx="14"/>
          </p:nvPr>
        </p:nvSpPr>
        <p:spPr>
          <a:xfrm>
            <a:off x="858995" y="4674899"/>
            <a:ext cx="2057400" cy="548640"/>
          </a:xfrm>
        </p:spPr>
        <p:txBody>
          <a:bodyPr/>
          <a:lstStyle/>
          <a:p>
            <a:r>
              <a:rPr lang="en-US" dirty="0" err="1"/>
              <a:t>Adolpho’s</a:t>
            </a:r>
            <a:br>
              <a:rPr lang="en-US" dirty="0"/>
            </a:br>
            <a:r>
              <a:rPr lang="en-US" dirty="0"/>
              <a:t>test</a:t>
            </a:r>
          </a:p>
        </p:txBody>
      </p:sp>
      <p:sp>
        <p:nvSpPr>
          <p:cNvPr id="23" name="Text Placeholder 22">
            <a:extLst>
              <a:ext uri="{FF2B5EF4-FFF2-40B4-BE49-F238E27FC236}">
                <a16:creationId xmlns:a16="http://schemas.microsoft.com/office/drawing/2014/main" id="{4D14FC78-1753-431B-B8F5-90E1FB7CB142}"/>
              </a:ext>
            </a:extLst>
          </p:cNvPr>
          <p:cNvSpPr>
            <a:spLocks noGrp="1"/>
          </p:cNvSpPr>
          <p:nvPr>
            <p:ph type="body" sz="quarter" idx="15"/>
          </p:nvPr>
        </p:nvSpPr>
        <p:spPr>
          <a:xfrm>
            <a:off x="858995" y="5708171"/>
            <a:ext cx="2057400" cy="914400"/>
          </a:xfrm>
        </p:spPr>
        <p:txBody>
          <a:bodyPr/>
          <a:lstStyle/>
          <a:p>
            <a:r>
              <a:rPr lang="en-ZA" sz="2000" dirty="0"/>
              <a:t>46.2% Pass</a:t>
            </a:r>
          </a:p>
          <a:p>
            <a:br>
              <a:rPr lang="en-ZA" sz="2000" dirty="0"/>
            </a:br>
            <a:r>
              <a:rPr lang="en-ZA" sz="2000" dirty="0"/>
              <a:t>53.8% Bug</a:t>
            </a:r>
          </a:p>
          <a:p>
            <a:endParaRPr lang="en-ZA" dirty="0"/>
          </a:p>
        </p:txBody>
      </p:sp>
      <p:graphicFrame>
        <p:nvGraphicFramePr>
          <p:cNvPr id="59" name="Content Placeholder 58" descr="pie chart&#10;">
            <a:extLst>
              <a:ext uri="{FF2B5EF4-FFF2-40B4-BE49-F238E27FC236}">
                <a16:creationId xmlns:a16="http://schemas.microsoft.com/office/drawing/2014/main" id="{5A9396F6-B1E5-45FC-95C1-0AE5BA630B9E}"/>
              </a:ext>
            </a:extLst>
          </p:cNvPr>
          <p:cNvGraphicFramePr>
            <a:graphicFrameLocks noGrp="1"/>
          </p:cNvGraphicFramePr>
          <p:nvPr>
            <p:ph sz="quarter" idx="25"/>
            <p:extLst>
              <p:ext uri="{D42A27DB-BD31-4B8C-83A1-F6EECF244321}">
                <p14:modId xmlns:p14="http://schemas.microsoft.com/office/powerpoint/2010/main" val="1382042768"/>
              </p:ext>
            </p:extLst>
          </p:nvPr>
        </p:nvGraphicFramePr>
        <p:xfrm>
          <a:off x="3738720" y="2793712"/>
          <a:ext cx="1828800" cy="1736725"/>
        </p:xfrm>
        <a:graphic>
          <a:graphicData uri="http://schemas.openxmlformats.org/drawingml/2006/chart">
            <c:chart xmlns:c="http://schemas.openxmlformats.org/drawingml/2006/chart" xmlns:r="http://schemas.openxmlformats.org/officeDocument/2006/relationships" r:id="rId3"/>
          </a:graphicData>
        </a:graphic>
      </p:graphicFrame>
      <p:sp>
        <p:nvSpPr>
          <p:cNvPr id="25" name="Text Placeholder 24">
            <a:extLst>
              <a:ext uri="{FF2B5EF4-FFF2-40B4-BE49-F238E27FC236}">
                <a16:creationId xmlns:a16="http://schemas.microsoft.com/office/drawing/2014/main" id="{43F6CB49-6C64-4681-9E98-E3A2C31ADCCB}"/>
              </a:ext>
            </a:extLst>
          </p:cNvPr>
          <p:cNvSpPr>
            <a:spLocks noGrp="1"/>
          </p:cNvSpPr>
          <p:nvPr>
            <p:ph type="body" sz="quarter" idx="23"/>
          </p:nvPr>
        </p:nvSpPr>
        <p:spPr>
          <a:xfrm>
            <a:off x="3624421" y="4674899"/>
            <a:ext cx="2057400" cy="548640"/>
          </a:xfrm>
        </p:spPr>
        <p:txBody>
          <a:bodyPr/>
          <a:lstStyle/>
          <a:p>
            <a:r>
              <a:rPr lang="en-US" dirty="0"/>
              <a:t>Ben’s</a:t>
            </a:r>
            <a:br>
              <a:rPr lang="en-US" dirty="0"/>
            </a:br>
            <a:r>
              <a:rPr lang="en-US" dirty="0"/>
              <a:t>test</a:t>
            </a:r>
          </a:p>
        </p:txBody>
      </p:sp>
      <p:sp>
        <p:nvSpPr>
          <p:cNvPr id="26" name="Text Placeholder 25">
            <a:extLst>
              <a:ext uri="{FF2B5EF4-FFF2-40B4-BE49-F238E27FC236}">
                <a16:creationId xmlns:a16="http://schemas.microsoft.com/office/drawing/2014/main" id="{30F312E1-B73C-4A9F-BE0B-3F7086F2EF94}"/>
              </a:ext>
            </a:extLst>
          </p:cNvPr>
          <p:cNvSpPr>
            <a:spLocks noGrp="1"/>
          </p:cNvSpPr>
          <p:nvPr>
            <p:ph type="body" sz="quarter" idx="24"/>
          </p:nvPr>
        </p:nvSpPr>
        <p:spPr>
          <a:xfrm>
            <a:off x="3624421" y="5708171"/>
            <a:ext cx="2057400" cy="914400"/>
          </a:xfrm>
        </p:spPr>
        <p:txBody>
          <a:bodyPr/>
          <a:lstStyle/>
          <a:p>
            <a:r>
              <a:rPr lang="en-ZA" sz="2000" dirty="0"/>
              <a:t>50% Pass</a:t>
            </a:r>
          </a:p>
          <a:p>
            <a:br>
              <a:rPr lang="en-ZA" sz="2000" dirty="0"/>
            </a:br>
            <a:r>
              <a:rPr lang="en-ZA" sz="2000" dirty="0"/>
              <a:t>50% Bug</a:t>
            </a:r>
          </a:p>
        </p:txBody>
      </p:sp>
      <p:graphicFrame>
        <p:nvGraphicFramePr>
          <p:cNvPr id="62" name="Content Placeholder 61" descr="pie chart&#10;">
            <a:extLst>
              <a:ext uri="{FF2B5EF4-FFF2-40B4-BE49-F238E27FC236}">
                <a16:creationId xmlns:a16="http://schemas.microsoft.com/office/drawing/2014/main" id="{D5C78755-D43A-44CA-8E4E-61E6F4E372B4}"/>
              </a:ext>
            </a:extLst>
          </p:cNvPr>
          <p:cNvGraphicFramePr>
            <a:graphicFrameLocks noGrp="1"/>
          </p:cNvGraphicFramePr>
          <p:nvPr>
            <p:ph sz="quarter" idx="31"/>
            <p:extLst>
              <p:ext uri="{D42A27DB-BD31-4B8C-83A1-F6EECF244321}">
                <p14:modId xmlns:p14="http://schemas.microsoft.com/office/powerpoint/2010/main" val="4170834623"/>
              </p:ext>
            </p:extLst>
          </p:nvPr>
        </p:nvGraphicFramePr>
        <p:xfrm>
          <a:off x="6504145" y="2793712"/>
          <a:ext cx="1828800" cy="1736725"/>
        </p:xfrm>
        <a:graphic>
          <a:graphicData uri="http://schemas.openxmlformats.org/drawingml/2006/chart">
            <c:chart xmlns:c="http://schemas.openxmlformats.org/drawingml/2006/chart" xmlns:r="http://schemas.openxmlformats.org/officeDocument/2006/relationships" r:id="rId4"/>
          </a:graphicData>
        </a:graphic>
      </p:graphicFrame>
      <p:sp>
        <p:nvSpPr>
          <p:cNvPr id="31" name="Text Placeholder 30">
            <a:extLst>
              <a:ext uri="{FF2B5EF4-FFF2-40B4-BE49-F238E27FC236}">
                <a16:creationId xmlns:a16="http://schemas.microsoft.com/office/drawing/2014/main" id="{99CE77AE-959F-4E62-926C-F8B6665E125A}"/>
              </a:ext>
            </a:extLst>
          </p:cNvPr>
          <p:cNvSpPr>
            <a:spLocks noGrp="1"/>
          </p:cNvSpPr>
          <p:nvPr>
            <p:ph type="body" sz="quarter" idx="29"/>
          </p:nvPr>
        </p:nvSpPr>
        <p:spPr>
          <a:xfrm>
            <a:off x="6389847" y="4674899"/>
            <a:ext cx="2057400" cy="548640"/>
          </a:xfrm>
        </p:spPr>
        <p:txBody>
          <a:bodyPr/>
          <a:lstStyle/>
          <a:p>
            <a:r>
              <a:rPr lang="en-US" dirty="0"/>
              <a:t>All ROUND OF TESTS</a:t>
            </a:r>
          </a:p>
        </p:txBody>
      </p:sp>
      <p:sp>
        <p:nvSpPr>
          <p:cNvPr id="32" name="Text Placeholder 31">
            <a:extLst>
              <a:ext uri="{FF2B5EF4-FFF2-40B4-BE49-F238E27FC236}">
                <a16:creationId xmlns:a16="http://schemas.microsoft.com/office/drawing/2014/main" id="{7D2AE02F-05E9-4281-AFC0-9BF7DD117E11}"/>
              </a:ext>
            </a:extLst>
          </p:cNvPr>
          <p:cNvSpPr>
            <a:spLocks noGrp="1"/>
          </p:cNvSpPr>
          <p:nvPr>
            <p:ph type="body" sz="quarter" idx="30"/>
          </p:nvPr>
        </p:nvSpPr>
        <p:spPr>
          <a:xfrm>
            <a:off x="6389847" y="5708171"/>
            <a:ext cx="2057400" cy="914400"/>
          </a:xfrm>
        </p:spPr>
        <p:txBody>
          <a:bodyPr/>
          <a:lstStyle/>
          <a:p>
            <a:r>
              <a:rPr lang="en-ZA" sz="2000" dirty="0"/>
              <a:t>   50.6% Pass</a:t>
            </a:r>
          </a:p>
          <a:p>
            <a:br>
              <a:rPr lang="en-ZA" sz="2000" dirty="0"/>
            </a:br>
            <a:r>
              <a:rPr lang="en-ZA" sz="2000" dirty="0"/>
              <a:t>   49.4% Bug</a:t>
            </a:r>
          </a:p>
          <a:p>
            <a:endParaRPr lang="en-ZA" noProof="1"/>
          </a:p>
        </p:txBody>
      </p:sp>
      <p:sp>
        <p:nvSpPr>
          <p:cNvPr id="5" name="Slide Number Placeholder 4">
            <a:extLst>
              <a:ext uri="{FF2B5EF4-FFF2-40B4-BE49-F238E27FC236}">
                <a16:creationId xmlns:a16="http://schemas.microsoft.com/office/drawing/2014/main" id="{669C21A8-0C71-4F5D-B386-64F529B1BFFE}"/>
              </a:ext>
            </a:extLst>
          </p:cNvPr>
          <p:cNvSpPr>
            <a:spLocks noGrp="1"/>
          </p:cNvSpPr>
          <p:nvPr>
            <p:ph type="sldNum" sz="quarter" idx="12"/>
          </p:nvPr>
        </p:nvSpPr>
        <p:spPr>
          <a:xfrm>
            <a:off x="9446938" y="6440008"/>
            <a:ext cx="2743200" cy="365125"/>
          </a:xfrm>
        </p:spPr>
        <p:txBody>
          <a:bodyPr/>
          <a:lstStyle/>
          <a:p>
            <a:fld id="{B5CEABB6-07DC-46E8-9B57-56EC44A396E5}" type="slidenum">
              <a:rPr lang="en-US" smtClean="0"/>
              <a:pPr/>
              <a:t>9</a:t>
            </a:fld>
            <a:endParaRPr lang="en-US" dirty="0"/>
          </a:p>
        </p:txBody>
      </p:sp>
      <p:sp>
        <p:nvSpPr>
          <p:cNvPr id="20" name="Rectangle 19">
            <a:extLst>
              <a:ext uri="{FF2B5EF4-FFF2-40B4-BE49-F238E27FC236}">
                <a16:creationId xmlns:a16="http://schemas.microsoft.com/office/drawing/2014/main" id="{EC141CD2-CF9F-A93E-2B42-2DA3D3908592}"/>
              </a:ext>
            </a:extLst>
          </p:cNvPr>
          <p:cNvSpPr/>
          <p:nvPr/>
        </p:nvSpPr>
        <p:spPr>
          <a:xfrm>
            <a:off x="973295" y="5862029"/>
            <a:ext cx="265044" cy="172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1" name="Rectangle 20">
            <a:extLst>
              <a:ext uri="{FF2B5EF4-FFF2-40B4-BE49-F238E27FC236}">
                <a16:creationId xmlns:a16="http://schemas.microsoft.com/office/drawing/2014/main" id="{33E8C33C-0E97-05BE-0F33-FFEA7C8D13C5}"/>
              </a:ext>
            </a:extLst>
          </p:cNvPr>
          <p:cNvSpPr/>
          <p:nvPr/>
        </p:nvSpPr>
        <p:spPr>
          <a:xfrm>
            <a:off x="3624420" y="5683748"/>
            <a:ext cx="379343" cy="333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 name="Rectangle 23">
            <a:extLst>
              <a:ext uri="{FF2B5EF4-FFF2-40B4-BE49-F238E27FC236}">
                <a16:creationId xmlns:a16="http://schemas.microsoft.com/office/drawing/2014/main" id="{CBBA75F2-9854-FDF6-8ECE-FC79AFB3ABE6}"/>
              </a:ext>
            </a:extLst>
          </p:cNvPr>
          <p:cNvSpPr/>
          <p:nvPr/>
        </p:nvSpPr>
        <p:spPr>
          <a:xfrm>
            <a:off x="973295" y="6190417"/>
            <a:ext cx="265044" cy="172279"/>
          </a:xfrm>
          <a:prstGeom prst="rect">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7" name="Rectangle 26">
            <a:extLst>
              <a:ext uri="{FF2B5EF4-FFF2-40B4-BE49-F238E27FC236}">
                <a16:creationId xmlns:a16="http://schemas.microsoft.com/office/drawing/2014/main" id="{E75EBD70-F6D7-F3F6-40B2-E6F7CCE8C509}"/>
              </a:ext>
            </a:extLst>
          </p:cNvPr>
          <p:cNvSpPr/>
          <p:nvPr/>
        </p:nvSpPr>
        <p:spPr>
          <a:xfrm>
            <a:off x="3624421" y="6187500"/>
            <a:ext cx="379343" cy="328388"/>
          </a:xfrm>
          <a:prstGeom prst="rect">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Rectangle 29">
            <a:extLst>
              <a:ext uri="{FF2B5EF4-FFF2-40B4-BE49-F238E27FC236}">
                <a16:creationId xmlns:a16="http://schemas.microsoft.com/office/drawing/2014/main" id="{D6CDA8A5-8AB7-8BA6-E386-AB8A5B34FF3F}"/>
              </a:ext>
            </a:extLst>
          </p:cNvPr>
          <p:cNvSpPr/>
          <p:nvPr/>
        </p:nvSpPr>
        <p:spPr>
          <a:xfrm>
            <a:off x="6504145" y="5788876"/>
            <a:ext cx="265044" cy="172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3" name="Rectangle 32">
            <a:extLst>
              <a:ext uri="{FF2B5EF4-FFF2-40B4-BE49-F238E27FC236}">
                <a16:creationId xmlns:a16="http://schemas.microsoft.com/office/drawing/2014/main" id="{EE3DFEC7-2B9E-6E6A-3CFE-A7AA9C47686A}"/>
              </a:ext>
            </a:extLst>
          </p:cNvPr>
          <p:cNvSpPr/>
          <p:nvPr/>
        </p:nvSpPr>
        <p:spPr>
          <a:xfrm>
            <a:off x="6504145" y="6187500"/>
            <a:ext cx="265044" cy="172279"/>
          </a:xfrm>
          <a:prstGeom prst="rect">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Rectangle 26">
            <a:extLst>
              <a:ext uri="{FF2B5EF4-FFF2-40B4-BE49-F238E27FC236}">
                <a16:creationId xmlns:a16="http://schemas.microsoft.com/office/drawing/2014/main" id="{3C13F547-DCCB-02B3-5CC1-C0BC775880D8}"/>
              </a:ext>
            </a:extLst>
          </p:cNvPr>
          <p:cNvSpPr/>
          <p:nvPr/>
        </p:nvSpPr>
        <p:spPr>
          <a:xfrm>
            <a:off x="849769" y="6165371"/>
            <a:ext cx="379343" cy="328388"/>
          </a:xfrm>
          <a:prstGeom prst="rect">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Rectangle 20">
            <a:extLst>
              <a:ext uri="{FF2B5EF4-FFF2-40B4-BE49-F238E27FC236}">
                <a16:creationId xmlns:a16="http://schemas.microsoft.com/office/drawing/2014/main" id="{0F74C137-4315-0778-693B-2A64639D9BAB}"/>
              </a:ext>
            </a:extLst>
          </p:cNvPr>
          <p:cNvSpPr/>
          <p:nvPr/>
        </p:nvSpPr>
        <p:spPr>
          <a:xfrm>
            <a:off x="858994" y="5708169"/>
            <a:ext cx="379343" cy="333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 name="Rectangle 20">
            <a:extLst>
              <a:ext uri="{FF2B5EF4-FFF2-40B4-BE49-F238E27FC236}">
                <a16:creationId xmlns:a16="http://schemas.microsoft.com/office/drawing/2014/main" id="{D1E778CF-C2CD-9C92-5776-F2BA3D016ED2}"/>
              </a:ext>
            </a:extLst>
          </p:cNvPr>
          <p:cNvSpPr/>
          <p:nvPr/>
        </p:nvSpPr>
        <p:spPr>
          <a:xfrm>
            <a:off x="6389847" y="5708169"/>
            <a:ext cx="379343" cy="333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Rectangle 26">
            <a:extLst>
              <a:ext uri="{FF2B5EF4-FFF2-40B4-BE49-F238E27FC236}">
                <a16:creationId xmlns:a16="http://schemas.microsoft.com/office/drawing/2014/main" id="{2CE8FCC9-AD20-1A6D-F578-BA5D081C798E}"/>
              </a:ext>
            </a:extLst>
          </p:cNvPr>
          <p:cNvSpPr/>
          <p:nvPr/>
        </p:nvSpPr>
        <p:spPr>
          <a:xfrm>
            <a:off x="6399072" y="6185286"/>
            <a:ext cx="379343" cy="341203"/>
          </a:xfrm>
          <a:prstGeom prst="rect">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1" name="תמונה 10">
            <a:extLst>
              <a:ext uri="{FF2B5EF4-FFF2-40B4-BE49-F238E27FC236}">
                <a16:creationId xmlns:a16="http://schemas.microsoft.com/office/drawing/2014/main" id="{139D83BC-BAD5-ED12-FEB8-E95BB21996D4}"/>
              </a:ext>
            </a:extLst>
          </p:cNvPr>
          <p:cNvPicPr>
            <a:picLocks noChangeAspect="1"/>
          </p:cNvPicPr>
          <p:nvPr/>
        </p:nvPicPr>
        <p:blipFill>
          <a:blip r:embed="rId5"/>
          <a:stretch>
            <a:fillRect/>
          </a:stretch>
        </p:blipFill>
        <p:spPr>
          <a:xfrm>
            <a:off x="1862" y="0"/>
            <a:ext cx="4099083" cy="2882764"/>
          </a:xfrm>
          <a:prstGeom prst="rect">
            <a:avLst/>
          </a:prstGeom>
        </p:spPr>
      </p:pic>
      <p:pic>
        <p:nvPicPr>
          <p:cNvPr id="13" name="תמונה 12">
            <a:extLst>
              <a:ext uri="{FF2B5EF4-FFF2-40B4-BE49-F238E27FC236}">
                <a16:creationId xmlns:a16="http://schemas.microsoft.com/office/drawing/2014/main" id="{48680E30-2783-FB81-99F3-E0D25935388A}"/>
              </a:ext>
            </a:extLst>
          </p:cNvPr>
          <p:cNvPicPr>
            <a:picLocks noChangeAspect="1"/>
          </p:cNvPicPr>
          <p:nvPr/>
        </p:nvPicPr>
        <p:blipFill>
          <a:blip r:embed="rId6"/>
          <a:stretch>
            <a:fillRect/>
          </a:stretch>
        </p:blipFill>
        <p:spPr>
          <a:xfrm>
            <a:off x="7718977" y="0"/>
            <a:ext cx="4471161" cy="2882764"/>
          </a:xfrm>
          <a:prstGeom prst="rect">
            <a:avLst/>
          </a:prstGeom>
        </p:spPr>
      </p:pic>
      <p:graphicFrame>
        <p:nvGraphicFramePr>
          <p:cNvPr id="8" name="Content Placeholder 55" descr="pie chart">
            <a:extLst>
              <a:ext uri="{FF2B5EF4-FFF2-40B4-BE49-F238E27FC236}">
                <a16:creationId xmlns:a16="http://schemas.microsoft.com/office/drawing/2014/main" id="{DA2A16AA-CBDF-F59B-6001-FE17CE861816}"/>
              </a:ext>
            </a:extLst>
          </p:cNvPr>
          <p:cNvGraphicFramePr>
            <a:graphicFrameLocks/>
          </p:cNvGraphicFramePr>
          <p:nvPr>
            <p:extLst>
              <p:ext uri="{D42A27DB-BD31-4B8C-83A1-F6EECF244321}">
                <p14:modId xmlns:p14="http://schemas.microsoft.com/office/powerpoint/2010/main" val="3050696145"/>
              </p:ext>
            </p:extLst>
          </p:nvPr>
        </p:nvGraphicFramePr>
        <p:xfrm>
          <a:off x="9154401" y="2793712"/>
          <a:ext cx="1952326" cy="1736725"/>
        </p:xfrm>
        <a:graphic>
          <a:graphicData uri="http://schemas.openxmlformats.org/drawingml/2006/chart">
            <c:chart xmlns:c="http://schemas.openxmlformats.org/drawingml/2006/chart" xmlns:r="http://schemas.openxmlformats.org/officeDocument/2006/relationships" r:id="rId7"/>
          </a:graphicData>
        </a:graphic>
      </p:graphicFrame>
      <p:sp>
        <p:nvSpPr>
          <p:cNvPr id="9" name="Text Placeholder 21">
            <a:extLst>
              <a:ext uri="{FF2B5EF4-FFF2-40B4-BE49-F238E27FC236}">
                <a16:creationId xmlns:a16="http://schemas.microsoft.com/office/drawing/2014/main" id="{5EF1A050-AC37-8FF6-53C4-DD512F93C6A3}"/>
              </a:ext>
            </a:extLst>
          </p:cNvPr>
          <p:cNvSpPr txBox="1">
            <a:spLocks/>
          </p:cNvSpPr>
          <p:nvPr/>
        </p:nvSpPr>
        <p:spPr>
          <a:xfrm>
            <a:off x="9163626" y="4674899"/>
            <a:ext cx="2057400" cy="5486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Total</a:t>
            </a:r>
            <a:br>
              <a:rPr lang="en-US" dirty="0"/>
            </a:br>
            <a:r>
              <a:rPr lang="en-US" dirty="0"/>
              <a:t>Bugs</a:t>
            </a:r>
          </a:p>
        </p:txBody>
      </p:sp>
      <p:sp>
        <p:nvSpPr>
          <p:cNvPr id="10" name="Text Placeholder 22">
            <a:extLst>
              <a:ext uri="{FF2B5EF4-FFF2-40B4-BE49-F238E27FC236}">
                <a16:creationId xmlns:a16="http://schemas.microsoft.com/office/drawing/2014/main" id="{F4A66348-3DFC-1C60-FFF7-EDAB1EE26962}"/>
              </a:ext>
            </a:extLst>
          </p:cNvPr>
          <p:cNvSpPr txBox="1">
            <a:spLocks/>
          </p:cNvSpPr>
          <p:nvPr/>
        </p:nvSpPr>
        <p:spPr>
          <a:xfrm>
            <a:off x="8739785" y="5683748"/>
            <a:ext cx="2743200" cy="914400"/>
          </a:xfrm>
          <a:prstGeom prst="rect">
            <a:avLst/>
          </a:prstGeom>
        </p:spPr>
        <p:txBody>
          <a:bodyPr vert="horz" lIns="91440" tIns="45720" rIns="91440" bIns="45720" rtlCol="0">
            <a:noAutofit/>
          </a:bodyPr>
          <a:lstStyle>
            <a:lvl1pPr marL="0" indent="0" algn="ctr" defTabSz="914400" rtl="0" eaLnBrk="1" latinLnBrk="0" hangingPunct="1">
              <a:lnSpc>
                <a:spcPts val="20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000" dirty="0"/>
              <a:t>6 – Ben</a:t>
            </a:r>
          </a:p>
          <a:p>
            <a:endParaRPr lang="en-ZA" sz="2000" dirty="0"/>
          </a:p>
          <a:p>
            <a:r>
              <a:rPr lang="en-ZA" sz="2000" dirty="0"/>
              <a:t>        7 - Adolpho</a:t>
            </a:r>
          </a:p>
          <a:p>
            <a:endParaRPr lang="en-ZA" dirty="0"/>
          </a:p>
        </p:txBody>
      </p:sp>
      <p:sp>
        <p:nvSpPr>
          <p:cNvPr id="12" name="Rectangle 11">
            <a:extLst>
              <a:ext uri="{FF2B5EF4-FFF2-40B4-BE49-F238E27FC236}">
                <a16:creationId xmlns:a16="http://schemas.microsoft.com/office/drawing/2014/main" id="{915E452C-D468-3D42-4E57-49BA2560B3F1}"/>
              </a:ext>
            </a:extLst>
          </p:cNvPr>
          <p:cNvSpPr/>
          <p:nvPr/>
        </p:nvSpPr>
        <p:spPr>
          <a:xfrm>
            <a:off x="9277926" y="5862029"/>
            <a:ext cx="265044" cy="172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4" name="Rectangle 13">
            <a:extLst>
              <a:ext uri="{FF2B5EF4-FFF2-40B4-BE49-F238E27FC236}">
                <a16:creationId xmlns:a16="http://schemas.microsoft.com/office/drawing/2014/main" id="{A8E00EB4-707D-BCE9-C128-27C2F2F3676A}"/>
              </a:ext>
            </a:extLst>
          </p:cNvPr>
          <p:cNvSpPr/>
          <p:nvPr/>
        </p:nvSpPr>
        <p:spPr>
          <a:xfrm>
            <a:off x="9277926" y="6190417"/>
            <a:ext cx="265044" cy="172279"/>
          </a:xfrm>
          <a:prstGeom prst="rect">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Rectangle 26">
            <a:extLst>
              <a:ext uri="{FF2B5EF4-FFF2-40B4-BE49-F238E27FC236}">
                <a16:creationId xmlns:a16="http://schemas.microsoft.com/office/drawing/2014/main" id="{666011FE-95A5-6E59-5C88-B0ADC78C89AA}"/>
              </a:ext>
            </a:extLst>
          </p:cNvPr>
          <p:cNvSpPr/>
          <p:nvPr/>
        </p:nvSpPr>
        <p:spPr>
          <a:xfrm>
            <a:off x="9154400" y="6165371"/>
            <a:ext cx="379343" cy="328388"/>
          </a:xfrm>
          <a:prstGeom prst="rect">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 name="Rectangle 20">
            <a:extLst>
              <a:ext uri="{FF2B5EF4-FFF2-40B4-BE49-F238E27FC236}">
                <a16:creationId xmlns:a16="http://schemas.microsoft.com/office/drawing/2014/main" id="{CB42A81A-75E2-CCEC-C80B-79489F04F5FE}"/>
              </a:ext>
            </a:extLst>
          </p:cNvPr>
          <p:cNvSpPr/>
          <p:nvPr/>
        </p:nvSpPr>
        <p:spPr>
          <a:xfrm>
            <a:off x="9163625" y="5708169"/>
            <a:ext cx="379343" cy="333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4157924798"/>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2.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{DEF322A0-9B2C-474A-A551-4C09848019B0}tf16411248_win32</Template>
  <TotalTime>774</TotalTime>
  <Words>277</Words>
  <Application>Microsoft Office PowerPoint</Application>
  <PresentationFormat>Widescreen</PresentationFormat>
  <Paragraphs>52</Paragraphs>
  <Slides>11</Slides>
  <Notes>1</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Avenir Next LT Pro Light</vt:lpstr>
      <vt:lpstr>Avenir Next LT Pro Light (Body)</vt:lpstr>
      <vt:lpstr>Calibri</vt:lpstr>
      <vt:lpstr>Posterama</vt:lpstr>
      <vt:lpstr>Posterama (Headings)</vt:lpstr>
      <vt:lpstr>Roboto</vt:lpstr>
      <vt:lpstr>Office Theme</vt:lpstr>
      <vt:lpstr>Str MOBILE PROJECT</vt:lpstr>
      <vt:lpstr>ABOUT the app</vt:lpstr>
      <vt:lpstr>types of tests performed on the app</vt:lpstr>
      <vt:lpstr>Example of bugs</vt:lpstr>
      <vt:lpstr>Comparison with the apps</vt:lpstr>
      <vt:lpstr>ANEROBI PLUS</vt:lpstr>
      <vt:lpstr>asos</vt:lpstr>
      <vt:lpstr>shein</vt:lpstr>
      <vt:lpstr> BUGS STATISTICS</vt:lpstr>
      <vt:lpstr>conclusions and recommendations</vt:lpstr>
      <vt:lpstr>THANK YOU FOR YOUR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 MOBILE PROJECT</dc:title>
  <dc:creator>Adolpho Liberman</dc:creator>
  <cp:lastModifiedBy>Adolpho Liberman</cp:lastModifiedBy>
  <cp:revision>7</cp:revision>
  <dcterms:created xsi:type="dcterms:W3CDTF">2022-11-06T10:42:17Z</dcterms:created>
  <dcterms:modified xsi:type="dcterms:W3CDTF">2022-11-22T10:57:37Z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